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8"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1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3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0B46B3A-FA1F-4E61-9A93-45AE1A3FDD8C}" type="datetimeFigureOut">
              <a:rPr kumimoji="1" lang="ja-JP" altLang="en-US" smtClean="0"/>
              <a:t>2022/12/14</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42CF4AF-6985-4EDB-8BFC-4595268A05B2}" type="slidenum">
              <a:rPr kumimoji="1" lang="ja-JP" altLang="en-US" smtClean="0"/>
              <a:t>‹#›</a:t>
            </a:fld>
            <a:endParaRPr kumimoji="1" lang="ja-JP" altLang="en-US"/>
          </a:p>
        </p:txBody>
      </p:sp>
    </p:spTree>
    <p:extLst>
      <p:ext uri="{BB962C8B-B14F-4D97-AF65-F5344CB8AC3E}">
        <p14:creationId xmlns:p14="http://schemas.microsoft.com/office/powerpoint/2010/main" val="12371269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560981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325148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32879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210249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93678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63314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2332371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783521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2639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273408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5148E-CB37-4173-8DB6-431F48BBA8C5}" type="datetimeFigureOut">
              <a:rPr kumimoji="1" lang="ja-JP" altLang="en-US" smtClean="0"/>
              <a:t>2022/12/14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319456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35148E-CB37-4173-8DB6-431F48BBA8C5}" type="datetimeFigureOut">
              <a:rPr kumimoji="1" lang="ja-JP" altLang="en-US" smtClean="0"/>
              <a:t>2022/12/14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9284624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8BD6B52A-CD8B-412C-ABDF-DEF7AEC2B7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8574" y="8066663"/>
            <a:ext cx="1234940" cy="1749498"/>
          </a:xfrm>
          <a:prstGeom prst="rect">
            <a:avLst/>
          </a:prstGeom>
        </p:spPr>
      </p:pic>
      <p:pic>
        <p:nvPicPr>
          <p:cNvPr id="12" name="図 11">
            <a:extLst>
              <a:ext uri="{FF2B5EF4-FFF2-40B4-BE49-F238E27FC236}">
                <a16:creationId xmlns:a16="http://schemas.microsoft.com/office/drawing/2014/main" id="{00E7010A-D5D4-48DC-BEC5-90A35428AFBF}"/>
              </a:ext>
            </a:extLst>
          </p:cNvPr>
          <p:cNvPicPr>
            <a:picLocks noChangeAspect="1"/>
          </p:cNvPicPr>
          <p:nvPr/>
        </p:nvPicPr>
        <p:blipFill rotWithShape="1">
          <a:blip r:embed="rId3">
            <a:extLst>
              <a:ext uri="{28A0092B-C50C-407E-A947-70E740481C1C}">
                <a14:useLocalDpi xmlns:a14="http://schemas.microsoft.com/office/drawing/2010/main" val="0"/>
              </a:ext>
            </a:extLst>
          </a:blip>
          <a:srcRect r="6122"/>
          <a:stretch/>
        </p:blipFill>
        <p:spPr>
          <a:xfrm>
            <a:off x="323676" y="3753344"/>
            <a:ext cx="2076266" cy="1561175"/>
          </a:xfrm>
          <a:prstGeom prst="rect">
            <a:avLst/>
          </a:prstGeom>
        </p:spPr>
      </p:pic>
      <p:sp>
        <p:nvSpPr>
          <p:cNvPr id="13" name="テキスト ボックス 12">
            <a:extLst>
              <a:ext uri="{FF2B5EF4-FFF2-40B4-BE49-F238E27FC236}">
                <a16:creationId xmlns:a16="http://schemas.microsoft.com/office/drawing/2014/main" id="{2B1C9DEF-7E0F-4A1E-B3A2-6F8D738C6F45}"/>
              </a:ext>
            </a:extLst>
          </p:cNvPr>
          <p:cNvSpPr txBox="1"/>
          <p:nvPr/>
        </p:nvSpPr>
        <p:spPr>
          <a:xfrm>
            <a:off x="-11133" y="2775"/>
            <a:ext cx="1257075" cy="369332"/>
          </a:xfrm>
          <a:prstGeom prst="rect">
            <a:avLst/>
          </a:prstGeom>
          <a:noFill/>
        </p:spPr>
        <p:txBody>
          <a:bodyPr wrap="none" rtlCol="0">
            <a:spAutoFit/>
          </a:bodyPr>
          <a:lstStyle/>
          <a:p>
            <a:r>
              <a:rPr kumimoji="1" lang="ja-JP" altLang="en-US" dirty="0">
                <a:latin typeface="HGS創英角ﾎﾟｯﾌﾟ体" panose="040B0A00000000000000" pitchFamily="50" charset="-128"/>
                <a:ea typeface="HGS創英角ﾎﾟｯﾌﾟ体" panose="040B0A00000000000000" pitchFamily="50" charset="-128"/>
              </a:rPr>
              <a:t>令和</a:t>
            </a:r>
            <a:r>
              <a:rPr kumimoji="1" lang="en-US" altLang="ja-JP" dirty="0">
                <a:latin typeface="HGS創英角ﾎﾟｯﾌﾟ体" panose="040B0A00000000000000" pitchFamily="50" charset="-128"/>
                <a:ea typeface="HGS創英角ﾎﾟｯﾌﾟ体" panose="040B0A00000000000000" pitchFamily="50" charset="-128"/>
              </a:rPr>
              <a:t>5</a:t>
            </a:r>
            <a:r>
              <a:rPr kumimoji="1" lang="ja-JP" altLang="en-US" dirty="0">
                <a:latin typeface="HGS創英角ﾎﾟｯﾌﾟ体" panose="040B0A00000000000000" pitchFamily="50" charset="-128"/>
                <a:ea typeface="HGS創英角ﾎﾟｯﾌﾟ体" panose="040B0A00000000000000" pitchFamily="50" charset="-128"/>
              </a:rPr>
              <a:t>年度</a:t>
            </a:r>
          </a:p>
        </p:txBody>
      </p:sp>
      <p:sp>
        <p:nvSpPr>
          <p:cNvPr id="50" name="テキスト ボックス 49">
            <a:extLst>
              <a:ext uri="{FF2B5EF4-FFF2-40B4-BE49-F238E27FC236}">
                <a16:creationId xmlns:a16="http://schemas.microsoft.com/office/drawing/2014/main" id="{576F7982-53E5-4240-B6EF-73BA9AEC91CC}"/>
              </a:ext>
            </a:extLst>
          </p:cNvPr>
          <p:cNvSpPr txBox="1"/>
          <p:nvPr/>
        </p:nvSpPr>
        <p:spPr>
          <a:xfrm>
            <a:off x="862782" y="2760072"/>
            <a:ext cx="3219151" cy="400110"/>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開催日時</a:t>
            </a:r>
            <a:r>
              <a:rPr kumimoji="1" lang="ja-JP" altLang="en-US" dirty="0">
                <a:latin typeface="HGS創英角ﾎﾟｯﾌﾟ体" panose="040B0A00000000000000" pitchFamily="50" charset="-128"/>
                <a:ea typeface="HGS創英角ﾎﾟｯﾌﾟ体" panose="040B0A00000000000000" pitchFamily="50" charset="-128"/>
              </a:rPr>
              <a:t>：</a:t>
            </a:r>
            <a:r>
              <a:rPr kumimoji="1" lang="ja-JP" altLang="en-US" sz="2000" u="sng" dirty="0">
                <a:latin typeface="HGS創英角ﾎﾟｯﾌﾟ体" panose="040B0A00000000000000" pitchFamily="50" charset="-128"/>
                <a:ea typeface="HGS創英角ﾎﾟｯﾌﾟ体" panose="040B0A00000000000000" pitchFamily="50" charset="-128"/>
              </a:rPr>
              <a:t>毎月 第４水曜日</a:t>
            </a:r>
            <a:endParaRPr kumimoji="1" lang="ja-JP" altLang="en-US" u="sng" dirty="0">
              <a:latin typeface="HGS創英角ﾎﾟｯﾌﾟ体" panose="040B0A00000000000000" pitchFamily="50" charset="-128"/>
              <a:ea typeface="HGS創英角ﾎﾟｯﾌﾟ体" panose="040B0A00000000000000" pitchFamily="50" charset="-128"/>
            </a:endParaRPr>
          </a:p>
        </p:txBody>
      </p:sp>
      <p:sp>
        <p:nvSpPr>
          <p:cNvPr id="52" name="テキスト ボックス 51">
            <a:extLst>
              <a:ext uri="{FF2B5EF4-FFF2-40B4-BE49-F238E27FC236}">
                <a16:creationId xmlns:a16="http://schemas.microsoft.com/office/drawing/2014/main" id="{9847D9ED-2C38-4FBA-BEC5-05FF9725E3E6}"/>
              </a:ext>
            </a:extLst>
          </p:cNvPr>
          <p:cNvSpPr txBox="1"/>
          <p:nvPr/>
        </p:nvSpPr>
        <p:spPr>
          <a:xfrm>
            <a:off x="2492265" y="3147318"/>
            <a:ext cx="1282723" cy="1938992"/>
          </a:xfrm>
          <a:prstGeom prst="rect">
            <a:avLst/>
          </a:prstGeom>
          <a:noFill/>
        </p:spPr>
        <p:txBody>
          <a:bodyPr wrap="none" rtlCol="0">
            <a:spAutoFit/>
          </a:bodyPr>
          <a:lstStyle/>
          <a:p>
            <a:r>
              <a:rPr kumimoji="1" lang="en-US" altLang="ja-JP" sz="2000" dirty="0">
                <a:latin typeface="HGS創英角ﾎﾟｯﾌﾟ体" panose="040B0A00000000000000" pitchFamily="50" charset="-128"/>
                <a:ea typeface="HGS創英角ﾎﾟｯﾌﾟ体" panose="040B0A00000000000000" pitchFamily="50" charset="-128"/>
              </a:rPr>
              <a:t>4</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26</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5</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24</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6</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28</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7</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26</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8</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23</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9</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27</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p:txBody>
      </p:sp>
      <p:sp>
        <p:nvSpPr>
          <p:cNvPr id="14" name="楕円 13">
            <a:extLst>
              <a:ext uri="{FF2B5EF4-FFF2-40B4-BE49-F238E27FC236}">
                <a16:creationId xmlns:a16="http://schemas.microsoft.com/office/drawing/2014/main" id="{B5F616A7-B079-4677-BE23-4B690A08D024}"/>
              </a:ext>
            </a:extLst>
          </p:cNvPr>
          <p:cNvSpPr/>
          <p:nvPr/>
        </p:nvSpPr>
        <p:spPr bwMode="gray">
          <a:xfrm>
            <a:off x="512174" y="768309"/>
            <a:ext cx="1728001" cy="17280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C74F7E0D-CE54-46C5-B2FE-8458A6BD4789}"/>
              </a:ext>
            </a:extLst>
          </p:cNvPr>
          <p:cNvGrpSpPr/>
          <p:nvPr/>
        </p:nvGrpSpPr>
        <p:grpSpPr>
          <a:xfrm>
            <a:off x="2547440" y="612790"/>
            <a:ext cx="1296000" cy="1296000"/>
            <a:chOff x="5572541" y="787808"/>
            <a:chExt cx="1296000" cy="1296000"/>
          </a:xfrm>
        </p:grpSpPr>
        <p:sp>
          <p:nvSpPr>
            <p:cNvPr id="16" name="楕円 15">
              <a:extLst>
                <a:ext uri="{FF2B5EF4-FFF2-40B4-BE49-F238E27FC236}">
                  <a16:creationId xmlns:a16="http://schemas.microsoft.com/office/drawing/2014/main" id="{1F7D07FF-9FC6-4F37-A6CA-70DD092A00B4}"/>
                </a:ext>
              </a:extLst>
            </p:cNvPr>
            <p:cNvSpPr>
              <a:spLocks noChangeAspect="1"/>
            </p:cNvSpPr>
            <p:nvPr/>
          </p:nvSpPr>
          <p:spPr bwMode="gray">
            <a:xfrm>
              <a:off x="5572541" y="787808"/>
              <a:ext cx="1296000" cy="129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C3A3F2-5FB7-4D96-B051-C3F9A4C55AC0}"/>
                </a:ext>
              </a:extLst>
            </p:cNvPr>
            <p:cNvSpPr txBox="1"/>
            <p:nvPr/>
          </p:nvSpPr>
          <p:spPr bwMode="gray">
            <a:xfrm>
              <a:off x="5709061" y="838890"/>
              <a:ext cx="1031051" cy="1107996"/>
            </a:xfrm>
            <a:prstGeom prst="rect">
              <a:avLst/>
            </a:prstGeom>
            <a:noFill/>
          </p:spPr>
          <p:txBody>
            <a:bodyPr wrap="none" rtlCol="0">
              <a:spAutoFit/>
            </a:bodyPr>
            <a:lstStyle/>
            <a:p>
              <a:r>
                <a:rPr kumimoji="1" lang="ja-JP" altLang="en-US" sz="66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歳</a:t>
              </a:r>
            </a:p>
          </p:txBody>
        </p:sp>
      </p:grpSp>
      <p:grpSp>
        <p:nvGrpSpPr>
          <p:cNvPr id="5" name="グループ化 4">
            <a:extLst>
              <a:ext uri="{FF2B5EF4-FFF2-40B4-BE49-F238E27FC236}">
                <a16:creationId xmlns:a16="http://schemas.microsoft.com/office/drawing/2014/main" id="{F5BED847-944D-40A9-816F-21EE46125F02}"/>
              </a:ext>
            </a:extLst>
          </p:cNvPr>
          <p:cNvGrpSpPr/>
          <p:nvPr/>
        </p:nvGrpSpPr>
        <p:grpSpPr>
          <a:xfrm>
            <a:off x="4062830" y="1245611"/>
            <a:ext cx="1296000" cy="1296000"/>
            <a:chOff x="7847731" y="689592"/>
            <a:chExt cx="1296000" cy="1296000"/>
          </a:xfrm>
        </p:grpSpPr>
        <p:sp>
          <p:nvSpPr>
            <p:cNvPr id="18" name="楕円 17">
              <a:extLst>
                <a:ext uri="{FF2B5EF4-FFF2-40B4-BE49-F238E27FC236}">
                  <a16:creationId xmlns:a16="http://schemas.microsoft.com/office/drawing/2014/main" id="{F9A4997C-FBD6-49C7-ADC4-39BF7E21859E}"/>
                </a:ext>
              </a:extLst>
            </p:cNvPr>
            <p:cNvSpPr>
              <a:spLocks noChangeAspect="1"/>
            </p:cNvSpPr>
            <p:nvPr/>
          </p:nvSpPr>
          <p:spPr bwMode="gray">
            <a:xfrm>
              <a:off x="7847731" y="689592"/>
              <a:ext cx="1296000" cy="129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C442E89-D739-46B7-AF82-26E65ECC3E77}"/>
                </a:ext>
              </a:extLst>
            </p:cNvPr>
            <p:cNvSpPr txBox="1"/>
            <p:nvPr/>
          </p:nvSpPr>
          <p:spPr bwMode="gray">
            <a:xfrm>
              <a:off x="7989818" y="727365"/>
              <a:ext cx="1031051" cy="1107996"/>
            </a:xfrm>
            <a:prstGeom prst="rect">
              <a:avLst/>
            </a:prstGeom>
            <a:noFill/>
          </p:spPr>
          <p:txBody>
            <a:bodyPr wrap="none" rtlCol="0">
              <a:spAutoFit/>
            </a:bodyPr>
            <a:lstStyle/>
            <a:p>
              <a:r>
                <a:rPr kumimoji="1" lang="ja-JP" altLang="en-US" sz="66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体</a:t>
              </a:r>
            </a:p>
          </p:txBody>
        </p:sp>
      </p:grpSp>
      <p:grpSp>
        <p:nvGrpSpPr>
          <p:cNvPr id="6" name="グループ化 5">
            <a:extLst>
              <a:ext uri="{FF2B5EF4-FFF2-40B4-BE49-F238E27FC236}">
                <a16:creationId xmlns:a16="http://schemas.microsoft.com/office/drawing/2014/main" id="{0A86A039-7770-4828-98D9-ED48D3C8ACDF}"/>
              </a:ext>
            </a:extLst>
          </p:cNvPr>
          <p:cNvGrpSpPr/>
          <p:nvPr/>
        </p:nvGrpSpPr>
        <p:grpSpPr>
          <a:xfrm>
            <a:off x="5467627" y="348289"/>
            <a:ext cx="1296000" cy="1296000"/>
            <a:chOff x="9563527" y="935256"/>
            <a:chExt cx="1296000" cy="1296000"/>
          </a:xfrm>
        </p:grpSpPr>
        <p:sp>
          <p:nvSpPr>
            <p:cNvPr id="20" name="楕円 19">
              <a:extLst>
                <a:ext uri="{FF2B5EF4-FFF2-40B4-BE49-F238E27FC236}">
                  <a16:creationId xmlns:a16="http://schemas.microsoft.com/office/drawing/2014/main" id="{79ACFC9C-87A2-4DB7-9BDC-C33D68C389CB}"/>
                </a:ext>
              </a:extLst>
            </p:cNvPr>
            <p:cNvSpPr>
              <a:spLocks noChangeAspect="1"/>
            </p:cNvSpPr>
            <p:nvPr/>
          </p:nvSpPr>
          <p:spPr bwMode="gray">
            <a:xfrm>
              <a:off x="9563527" y="935256"/>
              <a:ext cx="1296000" cy="129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2E7C78F3-9AFB-4CED-AA7F-AB2D2AD50644}"/>
                </a:ext>
              </a:extLst>
            </p:cNvPr>
            <p:cNvSpPr txBox="1"/>
            <p:nvPr/>
          </p:nvSpPr>
          <p:spPr bwMode="gray">
            <a:xfrm>
              <a:off x="9704937" y="960890"/>
              <a:ext cx="1031051" cy="1107996"/>
            </a:xfrm>
            <a:prstGeom prst="rect">
              <a:avLst/>
            </a:prstGeom>
            <a:noFill/>
          </p:spPr>
          <p:txBody>
            <a:bodyPr wrap="none" rtlCol="0">
              <a:spAutoFit/>
            </a:bodyPr>
            <a:lstStyle/>
            <a:p>
              <a:r>
                <a:rPr kumimoji="1" lang="ja-JP" altLang="en-US" sz="66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操</a:t>
              </a:r>
            </a:p>
          </p:txBody>
        </p:sp>
      </p:grpSp>
      <p:sp>
        <p:nvSpPr>
          <p:cNvPr id="22" name="テキスト ボックス 21">
            <a:extLst>
              <a:ext uri="{FF2B5EF4-FFF2-40B4-BE49-F238E27FC236}">
                <a16:creationId xmlns:a16="http://schemas.microsoft.com/office/drawing/2014/main" id="{CBBDAA52-3707-415B-B25D-85149B80ECDF}"/>
              </a:ext>
            </a:extLst>
          </p:cNvPr>
          <p:cNvSpPr txBox="1"/>
          <p:nvPr/>
        </p:nvSpPr>
        <p:spPr>
          <a:xfrm>
            <a:off x="826015" y="5347210"/>
            <a:ext cx="4759636"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場　所：南コミュニティ</a:t>
            </a:r>
            <a:r>
              <a:rPr kumimoji="1" lang="en-US" altLang="ja-JP" sz="1600" dirty="0">
                <a:latin typeface="HGS創英角ﾎﾟｯﾌﾟ体" panose="040B0A00000000000000" pitchFamily="50" charset="-128"/>
                <a:ea typeface="HGS創英角ﾎﾟｯﾌﾟ体" panose="040B0A00000000000000" pitchFamily="50" charset="-128"/>
              </a:rPr>
              <a:t>―</a:t>
            </a:r>
            <a:r>
              <a:rPr kumimoji="1" lang="ja-JP" altLang="en-US" sz="1600" dirty="0">
                <a:latin typeface="HGS創英角ﾎﾟｯﾌﾟ体" panose="040B0A00000000000000" pitchFamily="50" charset="-128"/>
                <a:ea typeface="HGS創英角ﾎﾟｯﾌﾟ体" panose="040B0A00000000000000" pitchFamily="50" charset="-128"/>
              </a:rPr>
              <a:t>センター　集会室</a:t>
            </a:r>
            <a:r>
              <a:rPr kumimoji="1" lang="en-US" altLang="ja-JP" sz="1600" dirty="0">
                <a:latin typeface="HGS創英角ﾎﾟｯﾌﾟ体" panose="040B0A00000000000000" pitchFamily="50" charset="-128"/>
                <a:ea typeface="HGS創英角ﾎﾟｯﾌﾟ体" panose="040B0A00000000000000" pitchFamily="50" charset="-128"/>
              </a:rPr>
              <a:t>1</a:t>
            </a:r>
            <a:r>
              <a:rPr kumimoji="1" lang="ja-JP" altLang="en-US" sz="1600" dirty="0">
                <a:latin typeface="HGS創英角ﾎﾟｯﾌﾟ体" panose="040B0A00000000000000" pitchFamily="50" charset="-128"/>
                <a:ea typeface="HGS創英角ﾎﾟｯﾌﾟ体" panose="040B0A00000000000000" pitchFamily="50" charset="-128"/>
              </a:rPr>
              <a:t>・</a:t>
            </a:r>
            <a:r>
              <a:rPr kumimoji="1" lang="en-US" altLang="ja-JP" sz="1600" dirty="0">
                <a:latin typeface="HGS創英角ﾎﾟｯﾌﾟ体" panose="040B0A00000000000000" pitchFamily="50" charset="-128"/>
                <a:ea typeface="HGS創英角ﾎﾟｯﾌﾟ体" panose="040B0A00000000000000" pitchFamily="50" charset="-128"/>
              </a:rPr>
              <a:t>2</a:t>
            </a:r>
            <a:endParaRPr kumimoji="1" lang="ja-JP" altLang="en-US" sz="1600" dirty="0">
              <a:latin typeface="HGS創英角ﾎﾟｯﾌﾟ体" panose="040B0A00000000000000" pitchFamily="50" charset="-128"/>
              <a:ea typeface="HGS創英角ﾎﾟｯﾌﾟ体" panose="040B0A00000000000000" pitchFamily="50" charset="-128"/>
            </a:endParaRPr>
          </a:p>
        </p:txBody>
      </p:sp>
      <p:sp>
        <p:nvSpPr>
          <p:cNvPr id="23" name="テキスト ボックス 22">
            <a:extLst>
              <a:ext uri="{FF2B5EF4-FFF2-40B4-BE49-F238E27FC236}">
                <a16:creationId xmlns:a16="http://schemas.microsoft.com/office/drawing/2014/main" id="{16E393CE-EF57-4025-9FC7-7239E9FB8D5D}"/>
              </a:ext>
            </a:extLst>
          </p:cNvPr>
          <p:cNvSpPr txBox="1"/>
          <p:nvPr/>
        </p:nvSpPr>
        <p:spPr>
          <a:xfrm>
            <a:off x="826015" y="5916735"/>
            <a:ext cx="2297424"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対　象：</a:t>
            </a:r>
            <a:r>
              <a:rPr kumimoji="1" lang="en-US" altLang="ja-JP" sz="1600" dirty="0">
                <a:latin typeface="HGS創英角ﾎﾟｯﾌﾟ体" panose="040B0A00000000000000" pitchFamily="50" charset="-128"/>
                <a:ea typeface="HGS創英角ﾎﾟｯﾌﾟ体" panose="040B0A00000000000000" pitchFamily="50" charset="-128"/>
              </a:rPr>
              <a:t>65</a:t>
            </a:r>
            <a:r>
              <a:rPr kumimoji="1" lang="ja-JP" altLang="en-US" sz="1600" dirty="0">
                <a:latin typeface="HGS創英角ﾎﾟｯﾌﾟ体" panose="040B0A00000000000000" pitchFamily="50" charset="-128"/>
                <a:ea typeface="HGS創英角ﾎﾟｯﾌﾟ体" panose="040B0A00000000000000" pitchFamily="50" charset="-128"/>
              </a:rPr>
              <a:t>歳以上の方</a:t>
            </a:r>
          </a:p>
        </p:txBody>
      </p:sp>
      <p:sp>
        <p:nvSpPr>
          <p:cNvPr id="25" name="テキスト ボックス 24">
            <a:extLst>
              <a:ext uri="{FF2B5EF4-FFF2-40B4-BE49-F238E27FC236}">
                <a16:creationId xmlns:a16="http://schemas.microsoft.com/office/drawing/2014/main" id="{96869538-BFF2-4397-9E29-913DF503FD5C}"/>
              </a:ext>
            </a:extLst>
          </p:cNvPr>
          <p:cNvSpPr txBox="1"/>
          <p:nvPr/>
        </p:nvSpPr>
        <p:spPr>
          <a:xfrm>
            <a:off x="3347540" y="5930036"/>
            <a:ext cx="2852063" cy="338554"/>
          </a:xfrm>
          <a:prstGeom prst="rect">
            <a:avLst/>
          </a:prstGeom>
          <a:noFill/>
        </p:spPr>
        <p:txBody>
          <a:bodyPr wrap="none" rtlCol="0">
            <a:spAutoFit/>
          </a:bodyPr>
          <a:lstStyle/>
          <a:p>
            <a:r>
              <a:rPr kumimoji="1" lang="en-US" altLang="ja-JP" sz="1600" dirty="0">
                <a:latin typeface="HGS創英角ﾎﾟｯﾌﾟ体" panose="040B0A00000000000000" pitchFamily="50" charset="-128"/>
                <a:ea typeface="HGS創英角ﾎﾟｯﾌﾟ体" panose="040B0A00000000000000" pitchFamily="50" charset="-128"/>
              </a:rPr>
              <a:t>※</a:t>
            </a:r>
            <a:r>
              <a:rPr kumimoji="1" lang="ja-JP" altLang="en-US" sz="1600" dirty="0">
                <a:latin typeface="HGS創英角ﾎﾟｯﾌﾟ体" panose="040B0A00000000000000" pitchFamily="50" charset="-128"/>
                <a:ea typeface="HGS創英角ﾎﾟｯﾌﾟ体" panose="040B0A00000000000000" pitchFamily="50" charset="-128"/>
              </a:rPr>
              <a:t>伊勢原南地区にお住いの方</a:t>
            </a:r>
          </a:p>
        </p:txBody>
      </p:sp>
      <p:sp>
        <p:nvSpPr>
          <p:cNvPr id="26" name="テキスト ボックス 25">
            <a:extLst>
              <a:ext uri="{FF2B5EF4-FFF2-40B4-BE49-F238E27FC236}">
                <a16:creationId xmlns:a16="http://schemas.microsoft.com/office/drawing/2014/main" id="{55F6AE7A-4B8B-48B5-8298-008C9BB50F01}"/>
              </a:ext>
            </a:extLst>
          </p:cNvPr>
          <p:cNvSpPr txBox="1"/>
          <p:nvPr/>
        </p:nvSpPr>
        <p:spPr>
          <a:xfrm>
            <a:off x="820001" y="6252382"/>
            <a:ext cx="1415772"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参加費：無料</a:t>
            </a:r>
          </a:p>
        </p:txBody>
      </p:sp>
      <p:sp>
        <p:nvSpPr>
          <p:cNvPr id="27" name="テキスト ボックス 26">
            <a:extLst>
              <a:ext uri="{FF2B5EF4-FFF2-40B4-BE49-F238E27FC236}">
                <a16:creationId xmlns:a16="http://schemas.microsoft.com/office/drawing/2014/main" id="{963D5D77-6AE9-4455-A502-61B026AA1937}"/>
              </a:ext>
            </a:extLst>
          </p:cNvPr>
          <p:cNvSpPr txBox="1"/>
          <p:nvPr/>
        </p:nvSpPr>
        <p:spPr>
          <a:xfrm>
            <a:off x="820001" y="6590894"/>
            <a:ext cx="2646878"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持ち物：飲みもの、上履き</a:t>
            </a:r>
          </a:p>
        </p:txBody>
      </p:sp>
      <p:sp>
        <p:nvSpPr>
          <p:cNvPr id="9" name="楕円 8">
            <a:extLst>
              <a:ext uri="{FF2B5EF4-FFF2-40B4-BE49-F238E27FC236}">
                <a16:creationId xmlns:a16="http://schemas.microsoft.com/office/drawing/2014/main" id="{2AE8168E-63A2-4CB7-872A-7A05B24800BD}"/>
              </a:ext>
            </a:extLst>
          </p:cNvPr>
          <p:cNvSpPr/>
          <p:nvPr/>
        </p:nvSpPr>
        <p:spPr>
          <a:xfrm>
            <a:off x="611912" y="2828122"/>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5DED70E9-6931-4ACE-9227-FD6E18CC3757}"/>
              </a:ext>
            </a:extLst>
          </p:cNvPr>
          <p:cNvSpPr/>
          <p:nvPr/>
        </p:nvSpPr>
        <p:spPr>
          <a:xfrm>
            <a:off x="572682" y="5404676"/>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88FF36BE-A579-404B-80F9-4BA722DF1639}"/>
              </a:ext>
            </a:extLst>
          </p:cNvPr>
          <p:cNvSpPr/>
          <p:nvPr/>
        </p:nvSpPr>
        <p:spPr>
          <a:xfrm>
            <a:off x="572682" y="5975401"/>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15AD534D-FBA5-4B5C-BBB4-577351C14264}"/>
              </a:ext>
            </a:extLst>
          </p:cNvPr>
          <p:cNvSpPr/>
          <p:nvPr/>
        </p:nvSpPr>
        <p:spPr>
          <a:xfrm>
            <a:off x="572682" y="6312912"/>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10F6199E-0B13-4CC7-84D5-A39CB07B57B0}"/>
              </a:ext>
            </a:extLst>
          </p:cNvPr>
          <p:cNvSpPr/>
          <p:nvPr/>
        </p:nvSpPr>
        <p:spPr>
          <a:xfrm>
            <a:off x="574798" y="6647147"/>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92166AA1-026D-43B1-9867-2F802A2DA69E}"/>
              </a:ext>
            </a:extLst>
          </p:cNvPr>
          <p:cNvSpPr/>
          <p:nvPr/>
        </p:nvSpPr>
        <p:spPr bwMode="gray">
          <a:xfrm>
            <a:off x="28102" y="9139428"/>
            <a:ext cx="4238661" cy="738664"/>
          </a:xfrm>
          <a:prstGeom prst="roundRect">
            <a:avLst>
              <a:gd name="adj" fmla="val 824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04C65E81-EDE9-4E6D-919E-8534CA557B85}"/>
              </a:ext>
            </a:extLst>
          </p:cNvPr>
          <p:cNvSpPr txBox="1"/>
          <p:nvPr/>
        </p:nvSpPr>
        <p:spPr bwMode="auto">
          <a:xfrm>
            <a:off x="35966" y="9153076"/>
            <a:ext cx="4238661" cy="738664"/>
          </a:xfrm>
          <a:prstGeom prst="rect">
            <a:avLst/>
          </a:prstGeom>
          <a:noFill/>
        </p:spPr>
        <p:txBody>
          <a:bodyPr wrap="none" rtlCol="0">
            <a:spAutoFit/>
          </a:bodyPr>
          <a:lstStyle/>
          <a:p>
            <a:r>
              <a:rPr kumimoji="1" lang="ja-JP" altLang="en-US" sz="1400" dirty="0">
                <a:latin typeface="HGS創英角ﾎﾟｯﾌﾟ体" panose="040B0A00000000000000" pitchFamily="50" charset="-128"/>
                <a:ea typeface="HGS創英角ﾎﾟｯﾌﾟ体" panose="040B0A00000000000000" pitchFamily="50" charset="-128"/>
              </a:rPr>
              <a:t>お問い合わせ</a:t>
            </a:r>
            <a:endParaRPr kumimoji="1" lang="en-US" altLang="ja-JP" sz="1400" dirty="0">
              <a:latin typeface="HGS創英角ﾎﾟｯﾌﾟ体" panose="040B0A00000000000000" pitchFamily="50" charset="-128"/>
              <a:ea typeface="HGS創英角ﾎﾟｯﾌﾟ体" panose="040B0A00000000000000" pitchFamily="50" charset="-128"/>
            </a:endParaRPr>
          </a:p>
          <a:p>
            <a:r>
              <a:rPr kumimoji="1" lang="ja-JP" altLang="en-US" sz="1400" dirty="0">
                <a:latin typeface="HGS創英角ﾎﾟｯﾌﾟ体" panose="040B0A00000000000000" pitchFamily="50" charset="-128"/>
                <a:ea typeface="HGS創英角ﾎﾟｯﾌﾟ体" panose="040B0A00000000000000" pitchFamily="50" charset="-128"/>
              </a:rPr>
              <a:t>伊勢原南部地域包括支援センター</a:t>
            </a:r>
            <a:endParaRPr kumimoji="1" lang="en-US" altLang="ja-JP" sz="1400" dirty="0">
              <a:latin typeface="HGS創英角ﾎﾟｯﾌﾟ体" panose="040B0A00000000000000" pitchFamily="50" charset="-128"/>
              <a:ea typeface="HGS創英角ﾎﾟｯﾌﾟ体" panose="040B0A00000000000000" pitchFamily="50" charset="-128"/>
            </a:endParaRPr>
          </a:p>
          <a:p>
            <a:r>
              <a:rPr kumimoji="1" lang="ja-JP" altLang="en-US" sz="1400" dirty="0">
                <a:latin typeface="HGS創英角ﾎﾟｯﾌﾟ体" panose="040B0A00000000000000" pitchFamily="50" charset="-128"/>
                <a:ea typeface="HGS創英角ﾎﾟｯﾌﾟ体" panose="040B0A00000000000000" pitchFamily="50" charset="-128"/>
              </a:rPr>
              <a:t>電話　</a:t>
            </a:r>
            <a:r>
              <a:rPr kumimoji="1" lang="en-US" altLang="ja-JP" sz="1400" dirty="0">
                <a:latin typeface="HGS創英角ﾎﾟｯﾌﾟ体" panose="040B0A00000000000000" pitchFamily="50" charset="-128"/>
                <a:ea typeface="HGS創英角ﾎﾟｯﾌﾟ体" panose="040B0A00000000000000" pitchFamily="50" charset="-128"/>
              </a:rPr>
              <a:t>0463-71-6616</a:t>
            </a:r>
            <a:r>
              <a:rPr kumimoji="1" lang="ja-JP" altLang="en-US" sz="1400" dirty="0">
                <a:latin typeface="HGS創英角ﾎﾟｯﾌﾟ体" panose="040B0A00000000000000" pitchFamily="50" charset="-128"/>
                <a:ea typeface="HGS創英角ﾎﾟｯﾌﾟ体" panose="040B0A00000000000000" pitchFamily="50" charset="-128"/>
              </a:rPr>
              <a:t>／</a:t>
            </a:r>
            <a:r>
              <a:rPr kumimoji="1" lang="en-US" altLang="ja-JP" sz="1400" dirty="0">
                <a:latin typeface="HGS創英角ﾎﾟｯﾌﾟ体" panose="040B0A00000000000000" pitchFamily="50" charset="-128"/>
                <a:ea typeface="HGS創英角ﾎﾟｯﾌﾟ体" panose="040B0A00000000000000" pitchFamily="50" charset="-128"/>
              </a:rPr>
              <a:t>FAX</a:t>
            </a:r>
            <a:r>
              <a:rPr kumimoji="1" lang="ja-JP" altLang="en-US" sz="1400" dirty="0">
                <a:latin typeface="HGS創英角ﾎﾟｯﾌﾟ体" panose="040B0A00000000000000" pitchFamily="50" charset="-128"/>
                <a:ea typeface="HGS創英角ﾎﾟｯﾌﾟ体" panose="040B0A00000000000000" pitchFamily="50" charset="-128"/>
              </a:rPr>
              <a:t>　</a:t>
            </a:r>
            <a:r>
              <a:rPr kumimoji="1" lang="en-US" altLang="ja-JP" sz="1400" dirty="0">
                <a:latin typeface="HGS創英角ﾎﾟｯﾌﾟ体" panose="040B0A00000000000000" pitchFamily="50" charset="-128"/>
                <a:ea typeface="HGS創英角ﾎﾟｯﾌﾟ体" panose="040B0A00000000000000" pitchFamily="50" charset="-128"/>
              </a:rPr>
              <a:t>0463-94-5990</a:t>
            </a:r>
            <a:endParaRPr kumimoji="1" lang="ja-JP" altLang="en-US" sz="1400" dirty="0">
              <a:latin typeface="HGS創英角ﾎﾟｯﾌﾟ体" panose="040B0A00000000000000" pitchFamily="50" charset="-128"/>
              <a:ea typeface="HGS創英角ﾎﾟｯﾌﾟ体" panose="040B0A00000000000000" pitchFamily="50" charset="-128"/>
            </a:endParaRPr>
          </a:p>
        </p:txBody>
      </p:sp>
      <p:grpSp>
        <p:nvGrpSpPr>
          <p:cNvPr id="35" name="グループ化 34">
            <a:extLst>
              <a:ext uri="{FF2B5EF4-FFF2-40B4-BE49-F238E27FC236}">
                <a16:creationId xmlns:a16="http://schemas.microsoft.com/office/drawing/2014/main" id="{F4DF46ED-930A-4FE9-AF5E-4523C1C665B8}"/>
              </a:ext>
            </a:extLst>
          </p:cNvPr>
          <p:cNvGrpSpPr/>
          <p:nvPr/>
        </p:nvGrpSpPr>
        <p:grpSpPr>
          <a:xfrm>
            <a:off x="744132" y="7299848"/>
            <a:ext cx="5300607" cy="2217380"/>
            <a:chOff x="1296718" y="6798191"/>
            <a:chExt cx="5300607" cy="2591419"/>
          </a:xfrm>
        </p:grpSpPr>
        <p:pic>
          <p:nvPicPr>
            <p:cNvPr id="29" name="図 28">
              <a:extLst>
                <a:ext uri="{FF2B5EF4-FFF2-40B4-BE49-F238E27FC236}">
                  <a16:creationId xmlns:a16="http://schemas.microsoft.com/office/drawing/2014/main" id="{0B2F8AC4-5946-4603-B9B3-F0C507828F9E}"/>
                </a:ext>
              </a:extLst>
            </p:cNvPr>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flipH="1">
              <a:off x="1296718" y="6798191"/>
              <a:ext cx="5300607" cy="2591419"/>
            </a:xfrm>
            <a:prstGeom prst="rect">
              <a:avLst/>
            </a:prstGeom>
          </p:spPr>
        </p:pic>
        <p:sp>
          <p:nvSpPr>
            <p:cNvPr id="28" name="テキスト ボックス 27">
              <a:extLst>
                <a:ext uri="{FF2B5EF4-FFF2-40B4-BE49-F238E27FC236}">
                  <a16:creationId xmlns:a16="http://schemas.microsoft.com/office/drawing/2014/main" id="{DE414440-FF97-4C94-B725-93855DFB9DB5}"/>
                </a:ext>
              </a:extLst>
            </p:cNvPr>
            <p:cNvSpPr txBox="1"/>
            <p:nvPr/>
          </p:nvSpPr>
          <p:spPr>
            <a:xfrm>
              <a:off x="2144482" y="7410587"/>
              <a:ext cx="3901823" cy="830997"/>
            </a:xfrm>
            <a:prstGeom prst="rect">
              <a:avLst/>
            </a:prstGeom>
            <a:noFill/>
          </p:spPr>
          <p:txBody>
            <a:bodyPr wrap="square" rtlCol="0">
              <a:spAutoFit/>
            </a:bodyPr>
            <a:lstStyle/>
            <a:p>
              <a:r>
                <a:rPr kumimoji="1" lang="ja-JP" altLang="en-US" sz="1200" dirty="0">
                  <a:latin typeface="HGS創英角ﾎﾟｯﾌﾟ体" panose="040B0A00000000000000" pitchFamily="50" charset="-128"/>
                  <a:ea typeface="HGS創英角ﾎﾟｯﾌﾟ体" panose="040B0A00000000000000" pitchFamily="50" charset="-128"/>
                </a:rPr>
                <a:t>① 筋力運動を続けることにより力がつく</a:t>
              </a:r>
            </a:p>
            <a:p>
              <a:r>
                <a:rPr kumimoji="1" lang="ja-JP" altLang="en-US" sz="1200" dirty="0">
                  <a:latin typeface="HGS創英角ﾎﾟｯﾌﾟ体" panose="040B0A00000000000000" pitchFamily="50" charset="-128"/>
                  <a:ea typeface="HGS創英角ﾎﾟｯﾌﾟ体" panose="040B0A00000000000000" pitchFamily="50" charset="-128"/>
                </a:rPr>
                <a:t>② 力がついたことにより歩くスピードが速くなる</a:t>
              </a:r>
            </a:p>
            <a:p>
              <a:r>
                <a:rPr kumimoji="1" lang="ja-JP" altLang="en-US" sz="1200" dirty="0">
                  <a:latin typeface="HGS創英角ﾎﾟｯﾌﾟ体" panose="040B0A00000000000000" pitchFamily="50" charset="-128"/>
                  <a:ea typeface="HGS創英角ﾎﾟｯﾌﾟ体" panose="040B0A00000000000000" pitchFamily="50" charset="-128"/>
                </a:rPr>
                <a:t>③ 歩くことに自信が持てるようになり、</a:t>
              </a:r>
              <a:endParaRPr kumimoji="1" lang="en-US" altLang="ja-JP" sz="1200" dirty="0">
                <a:latin typeface="HGS創英角ﾎﾟｯﾌﾟ体" panose="040B0A00000000000000" pitchFamily="50" charset="-128"/>
                <a:ea typeface="HGS創英角ﾎﾟｯﾌﾟ体" panose="040B0A00000000000000" pitchFamily="50" charset="-128"/>
              </a:endParaRPr>
            </a:p>
            <a:p>
              <a:r>
                <a:rPr kumimoji="1" lang="ja-JP" altLang="en-US" sz="1200" dirty="0">
                  <a:latin typeface="HGS創英角ﾎﾟｯﾌﾟ体" panose="040B0A00000000000000" pitchFamily="50" charset="-128"/>
                  <a:ea typeface="HGS創英角ﾎﾟｯﾌﾟ体" panose="040B0A00000000000000" pitchFamily="50" charset="-128"/>
                </a:rPr>
                <a:t>　 活動範囲が広くなるなど活動性が高くなる</a:t>
              </a:r>
              <a:endParaRPr kumimoji="1" lang="en-US" altLang="ja-JP" sz="1200" dirty="0">
                <a:latin typeface="HGS創英角ﾎﾟｯﾌﾟ体" panose="040B0A00000000000000" pitchFamily="50" charset="-128"/>
                <a:ea typeface="HGS創英角ﾎﾟｯﾌﾟ体" panose="040B0A00000000000000" pitchFamily="50" charset="-128"/>
              </a:endParaRPr>
            </a:p>
          </p:txBody>
        </p:sp>
      </p:grpSp>
      <p:sp>
        <p:nvSpPr>
          <p:cNvPr id="39" name="テキスト ボックス 38">
            <a:extLst>
              <a:ext uri="{FF2B5EF4-FFF2-40B4-BE49-F238E27FC236}">
                <a16:creationId xmlns:a16="http://schemas.microsoft.com/office/drawing/2014/main" id="{61666E89-05FF-4782-9854-EFF04E48B334}"/>
              </a:ext>
            </a:extLst>
          </p:cNvPr>
          <p:cNvSpPr txBox="1"/>
          <p:nvPr/>
        </p:nvSpPr>
        <p:spPr>
          <a:xfrm>
            <a:off x="1775911" y="5617095"/>
            <a:ext cx="1731564"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桜台</a:t>
            </a:r>
            <a:r>
              <a:rPr kumimoji="1" lang="en-US" altLang="ja-JP" sz="1600" dirty="0">
                <a:latin typeface="HGS創英角ﾎﾟｯﾌﾟ体" panose="040B0A00000000000000" pitchFamily="50" charset="-128"/>
                <a:ea typeface="HGS創英角ﾎﾟｯﾌﾟ体" panose="040B0A00000000000000" pitchFamily="50" charset="-128"/>
              </a:rPr>
              <a:t>5-12-18</a:t>
            </a:r>
            <a:r>
              <a:rPr kumimoji="1" lang="ja-JP" altLang="en-US" sz="1600" dirty="0">
                <a:latin typeface="HGS創英角ﾎﾟｯﾌﾟ体" panose="040B0A00000000000000" pitchFamily="50" charset="-128"/>
                <a:ea typeface="HGS創英角ﾎﾟｯﾌﾟ体" panose="040B0A00000000000000" pitchFamily="50" charset="-128"/>
              </a:rPr>
              <a:t>　</a:t>
            </a:r>
          </a:p>
        </p:txBody>
      </p:sp>
      <p:sp>
        <p:nvSpPr>
          <p:cNvPr id="44" name="テキスト ボックス 43">
            <a:extLst>
              <a:ext uri="{FF2B5EF4-FFF2-40B4-BE49-F238E27FC236}">
                <a16:creationId xmlns:a16="http://schemas.microsoft.com/office/drawing/2014/main" id="{E1A51ECD-3373-4E25-8E9E-B30D1B7C259D}"/>
              </a:ext>
            </a:extLst>
          </p:cNvPr>
          <p:cNvSpPr txBox="1"/>
          <p:nvPr/>
        </p:nvSpPr>
        <p:spPr>
          <a:xfrm>
            <a:off x="884674" y="7423809"/>
            <a:ext cx="5780627" cy="276999"/>
          </a:xfrm>
          <a:prstGeom prst="rect">
            <a:avLst/>
          </a:prstGeom>
          <a:noFill/>
        </p:spPr>
        <p:txBody>
          <a:bodyPr wrap="square" rtlCol="0">
            <a:spAutoFit/>
          </a:bodyPr>
          <a:lstStyle/>
          <a:p>
            <a:r>
              <a:rPr kumimoji="1" lang="ja-JP" altLang="en-US" sz="1200" dirty="0">
                <a:latin typeface="HGS創英角ﾎﾟｯﾌﾟ体" panose="040B0A00000000000000" pitchFamily="50" charset="-128"/>
                <a:ea typeface="HGS創英角ﾎﾟｯﾌﾟ体" panose="040B0A00000000000000" pitchFamily="50" charset="-128"/>
              </a:rPr>
              <a:t>いきいき百歳体操を継続することにより以下のような効果が期待できます。</a:t>
            </a:r>
          </a:p>
        </p:txBody>
      </p:sp>
      <p:sp>
        <p:nvSpPr>
          <p:cNvPr id="7" name="テキスト ボックス 6">
            <a:extLst>
              <a:ext uri="{FF2B5EF4-FFF2-40B4-BE49-F238E27FC236}">
                <a16:creationId xmlns:a16="http://schemas.microsoft.com/office/drawing/2014/main" id="{21202A8C-6AD9-4E23-B55F-F4B2B8484048}"/>
              </a:ext>
            </a:extLst>
          </p:cNvPr>
          <p:cNvSpPr txBox="1"/>
          <p:nvPr/>
        </p:nvSpPr>
        <p:spPr>
          <a:xfrm>
            <a:off x="876848" y="8613158"/>
            <a:ext cx="5063892" cy="461665"/>
          </a:xfrm>
          <a:prstGeom prst="rect">
            <a:avLst/>
          </a:prstGeom>
          <a:noFill/>
        </p:spPr>
        <p:txBody>
          <a:bodyPr wrap="square" rtlCol="0">
            <a:spAutoFit/>
          </a:bodyPr>
          <a:lstStyle/>
          <a:p>
            <a:r>
              <a:rPr kumimoji="1" lang="ja-JP" altLang="en-US" sz="1200" dirty="0">
                <a:latin typeface="HGS創英角ﾎﾟｯﾌﾟ体" panose="040B0A00000000000000" pitchFamily="50" charset="-128"/>
                <a:ea typeface="HGS創英角ﾎﾟｯﾌﾟ体" panose="040B0A00000000000000" pitchFamily="50" charset="-128"/>
              </a:rPr>
              <a:t>この体操は準備体操、筋力運動、整理体操の３つから構成されており、筋力運動の中にはおもりを使って行う体操もあります。</a:t>
            </a:r>
          </a:p>
        </p:txBody>
      </p:sp>
      <p:sp>
        <p:nvSpPr>
          <p:cNvPr id="46" name="楕円 45">
            <a:extLst>
              <a:ext uri="{FF2B5EF4-FFF2-40B4-BE49-F238E27FC236}">
                <a16:creationId xmlns:a16="http://schemas.microsoft.com/office/drawing/2014/main" id="{5833377E-C589-40B3-AA11-8BED934AB6FA}"/>
              </a:ext>
            </a:extLst>
          </p:cNvPr>
          <p:cNvSpPr>
            <a:spLocks noChangeAspect="1"/>
          </p:cNvSpPr>
          <p:nvPr/>
        </p:nvSpPr>
        <p:spPr bwMode="gray">
          <a:xfrm>
            <a:off x="434393" y="691949"/>
            <a:ext cx="1872000" cy="1872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5C06A856-501B-4792-B796-15BD96341D1B}"/>
              </a:ext>
            </a:extLst>
          </p:cNvPr>
          <p:cNvSpPr>
            <a:spLocks noChangeAspect="1"/>
          </p:cNvSpPr>
          <p:nvPr/>
        </p:nvSpPr>
        <p:spPr bwMode="gray">
          <a:xfrm>
            <a:off x="2465854" y="541439"/>
            <a:ext cx="1440000" cy="1440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1AA64DEE-9E15-4F07-8298-400CB805390E}"/>
              </a:ext>
            </a:extLst>
          </p:cNvPr>
          <p:cNvSpPr>
            <a:spLocks noChangeAspect="1"/>
          </p:cNvSpPr>
          <p:nvPr/>
        </p:nvSpPr>
        <p:spPr bwMode="gray">
          <a:xfrm>
            <a:off x="3989149" y="1166452"/>
            <a:ext cx="1440000" cy="1440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B22D75BF-34DA-4E5B-BBC4-6BBCFCDD1E43}"/>
              </a:ext>
            </a:extLst>
          </p:cNvPr>
          <p:cNvSpPr>
            <a:spLocks noChangeAspect="1"/>
          </p:cNvSpPr>
          <p:nvPr/>
        </p:nvSpPr>
        <p:spPr bwMode="gray">
          <a:xfrm>
            <a:off x="5390704" y="277718"/>
            <a:ext cx="1440000" cy="1440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B4F7F5EF-D61D-4C8F-8CDF-4D3068B8C830}"/>
              </a:ext>
            </a:extLst>
          </p:cNvPr>
          <p:cNvSpPr txBox="1"/>
          <p:nvPr/>
        </p:nvSpPr>
        <p:spPr bwMode="gray">
          <a:xfrm>
            <a:off x="433458" y="442440"/>
            <a:ext cx="1954381" cy="2215991"/>
          </a:xfrm>
          <a:prstGeom prst="rect">
            <a:avLst/>
          </a:prstGeom>
          <a:noFill/>
        </p:spPr>
        <p:txBody>
          <a:bodyPr wrap="none" rtlCol="0">
            <a:spAutoFit/>
          </a:bodyPr>
          <a:lstStyle/>
          <a:p>
            <a:r>
              <a:rPr kumimoji="1" lang="ja-JP" altLang="en-US" sz="138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百</a:t>
            </a:r>
          </a:p>
        </p:txBody>
      </p:sp>
      <p:sp>
        <p:nvSpPr>
          <p:cNvPr id="15" name="テキスト ボックス 14">
            <a:extLst>
              <a:ext uri="{FF2B5EF4-FFF2-40B4-BE49-F238E27FC236}">
                <a16:creationId xmlns:a16="http://schemas.microsoft.com/office/drawing/2014/main" id="{09FE76A5-7CEF-4442-ABC2-25A64CA609F8}"/>
              </a:ext>
            </a:extLst>
          </p:cNvPr>
          <p:cNvSpPr txBox="1"/>
          <p:nvPr/>
        </p:nvSpPr>
        <p:spPr bwMode="black">
          <a:xfrm rot="20840981">
            <a:off x="104081" y="207972"/>
            <a:ext cx="1467068" cy="861774"/>
          </a:xfrm>
          <a:prstGeom prst="rect">
            <a:avLst/>
          </a:prstGeom>
          <a:noFill/>
        </p:spPr>
        <p:txBody>
          <a:bodyPr wrap="none" rtlCol="0">
            <a:spAutoFit/>
          </a:bodyPr>
          <a:lstStyle/>
          <a:p>
            <a:r>
              <a:rPr kumimoji="1" lang="ja-JP" altLang="en-US" sz="5000" dirty="0">
                <a:solidFill>
                  <a:schemeClr val="accent2">
                    <a:lumMod val="75000"/>
                  </a:schemeClr>
                </a:solidFill>
                <a:latin typeface="HGS創英角ｺﾞｼｯｸUB" panose="020B0900000000000000" pitchFamily="50" charset="-128"/>
                <a:ea typeface="HGS創英角ｺﾞｼｯｸUB" panose="020B0900000000000000" pitchFamily="50" charset="-128"/>
              </a:rPr>
              <a:t>いき</a:t>
            </a:r>
          </a:p>
        </p:txBody>
      </p:sp>
      <p:sp>
        <p:nvSpPr>
          <p:cNvPr id="24" name="テキスト ボックス 23">
            <a:extLst>
              <a:ext uri="{FF2B5EF4-FFF2-40B4-BE49-F238E27FC236}">
                <a16:creationId xmlns:a16="http://schemas.microsoft.com/office/drawing/2014/main" id="{522D71B9-0E7F-4143-B577-C906CA1EA9E0}"/>
              </a:ext>
            </a:extLst>
          </p:cNvPr>
          <p:cNvSpPr txBox="1"/>
          <p:nvPr/>
        </p:nvSpPr>
        <p:spPr bwMode="black">
          <a:xfrm rot="20840981">
            <a:off x="1381217" y="238335"/>
            <a:ext cx="1467068" cy="861774"/>
          </a:xfrm>
          <a:prstGeom prst="rect">
            <a:avLst/>
          </a:prstGeom>
          <a:noFill/>
        </p:spPr>
        <p:txBody>
          <a:bodyPr wrap="none" rtlCol="0">
            <a:spAutoFit/>
          </a:bodyPr>
          <a:lstStyle/>
          <a:p>
            <a:r>
              <a:rPr kumimoji="1" lang="ja-JP" altLang="en-US" sz="5000" dirty="0">
                <a:solidFill>
                  <a:schemeClr val="accent2">
                    <a:lumMod val="75000"/>
                  </a:schemeClr>
                </a:solidFill>
                <a:latin typeface="HGS創英角ｺﾞｼｯｸUB" panose="020B0900000000000000" pitchFamily="50" charset="-128"/>
                <a:ea typeface="HGS創英角ｺﾞｼｯｸUB" panose="020B0900000000000000" pitchFamily="50" charset="-128"/>
              </a:rPr>
              <a:t>いき</a:t>
            </a:r>
          </a:p>
        </p:txBody>
      </p:sp>
      <p:sp>
        <p:nvSpPr>
          <p:cNvPr id="36" name="フローチャート: 手作業 35">
            <a:extLst>
              <a:ext uri="{FF2B5EF4-FFF2-40B4-BE49-F238E27FC236}">
                <a16:creationId xmlns:a16="http://schemas.microsoft.com/office/drawing/2014/main" id="{3EE28093-34DD-4DED-BD3E-32FB479F3C06}"/>
              </a:ext>
            </a:extLst>
          </p:cNvPr>
          <p:cNvSpPr/>
          <p:nvPr/>
        </p:nvSpPr>
        <p:spPr>
          <a:xfrm rot="13677104">
            <a:off x="251177" y="2254683"/>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手作業 69">
            <a:extLst>
              <a:ext uri="{FF2B5EF4-FFF2-40B4-BE49-F238E27FC236}">
                <a16:creationId xmlns:a16="http://schemas.microsoft.com/office/drawing/2014/main" id="{BA178275-4C74-4BB6-A4DB-DF922D93D3BF}"/>
              </a:ext>
            </a:extLst>
          </p:cNvPr>
          <p:cNvSpPr/>
          <p:nvPr/>
        </p:nvSpPr>
        <p:spPr>
          <a:xfrm rot="14728217">
            <a:off x="205196" y="2044251"/>
            <a:ext cx="150663" cy="486182"/>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ローチャート: 手作業 70">
            <a:extLst>
              <a:ext uri="{FF2B5EF4-FFF2-40B4-BE49-F238E27FC236}">
                <a16:creationId xmlns:a16="http://schemas.microsoft.com/office/drawing/2014/main" id="{9290F5F7-95EA-452E-A2E1-55B29CDD693D}"/>
              </a:ext>
            </a:extLst>
          </p:cNvPr>
          <p:cNvSpPr/>
          <p:nvPr/>
        </p:nvSpPr>
        <p:spPr>
          <a:xfrm rot="2308913">
            <a:off x="3820383" y="209141"/>
            <a:ext cx="150663" cy="486182"/>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ローチャート: 手作業 71">
            <a:extLst>
              <a:ext uri="{FF2B5EF4-FFF2-40B4-BE49-F238E27FC236}">
                <a16:creationId xmlns:a16="http://schemas.microsoft.com/office/drawing/2014/main" id="{6CAD4BAF-3542-40B2-8182-DE110E8A3849}"/>
              </a:ext>
            </a:extLst>
          </p:cNvPr>
          <p:cNvSpPr/>
          <p:nvPr/>
        </p:nvSpPr>
        <p:spPr>
          <a:xfrm rot="3504250">
            <a:off x="2793101" y="279472"/>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フローチャート: 手作業 72">
            <a:extLst>
              <a:ext uri="{FF2B5EF4-FFF2-40B4-BE49-F238E27FC236}">
                <a16:creationId xmlns:a16="http://schemas.microsoft.com/office/drawing/2014/main" id="{81D13ECA-B85F-46F2-9BDF-C071B895A83A}"/>
              </a:ext>
            </a:extLst>
          </p:cNvPr>
          <p:cNvSpPr/>
          <p:nvPr/>
        </p:nvSpPr>
        <p:spPr>
          <a:xfrm rot="7227475">
            <a:off x="5718589" y="2018757"/>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手作業 73">
            <a:extLst>
              <a:ext uri="{FF2B5EF4-FFF2-40B4-BE49-F238E27FC236}">
                <a16:creationId xmlns:a16="http://schemas.microsoft.com/office/drawing/2014/main" id="{6B518EA8-8AE8-484F-80A0-9812C1641000}"/>
              </a:ext>
            </a:extLst>
          </p:cNvPr>
          <p:cNvSpPr/>
          <p:nvPr/>
        </p:nvSpPr>
        <p:spPr>
          <a:xfrm rot="5849533">
            <a:off x="5771254" y="1644251"/>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ローチャート: 手作業 74">
            <a:extLst>
              <a:ext uri="{FF2B5EF4-FFF2-40B4-BE49-F238E27FC236}">
                <a16:creationId xmlns:a16="http://schemas.microsoft.com/office/drawing/2014/main" id="{B952FB6E-A8C1-4E97-9BAE-A71C6E88BFB6}"/>
              </a:ext>
            </a:extLst>
          </p:cNvPr>
          <p:cNvSpPr/>
          <p:nvPr/>
        </p:nvSpPr>
        <p:spPr>
          <a:xfrm rot="3894568">
            <a:off x="4134202" y="322056"/>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ローチャート: 手作業 75">
            <a:extLst>
              <a:ext uri="{FF2B5EF4-FFF2-40B4-BE49-F238E27FC236}">
                <a16:creationId xmlns:a16="http://schemas.microsoft.com/office/drawing/2014/main" id="{9EB9761B-FF6F-4975-8BD4-F6DBEB4F75A4}"/>
              </a:ext>
            </a:extLst>
          </p:cNvPr>
          <p:cNvSpPr/>
          <p:nvPr/>
        </p:nvSpPr>
        <p:spPr>
          <a:xfrm rot="13137532">
            <a:off x="2539886" y="1835146"/>
            <a:ext cx="150663" cy="486182"/>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手作業 76">
            <a:extLst>
              <a:ext uri="{FF2B5EF4-FFF2-40B4-BE49-F238E27FC236}">
                <a16:creationId xmlns:a16="http://schemas.microsoft.com/office/drawing/2014/main" id="{76EF95F1-5E46-4257-8106-3E1F2907337F}"/>
              </a:ext>
            </a:extLst>
          </p:cNvPr>
          <p:cNvSpPr/>
          <p:nvPr/>
        </p:nvSpPr>
        <p:spPr>
          <a:xfrm rot="11968562">
            <a:off x="2737789" y="2068620"/>
            <a:ext cx="150663" cy="486182"/>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フローチャート: 手作業 77">
            <a:extLst>
              <a:ext uri="{FF2B5EF4-FFF2-40B4-BE49-F238E27FC236}">
                <a16:creationId xmlns:a16="http://schemas.microsoft.com/office/drawing/2014/main" id="{D078D934-35E8-42A3-8F32-3D8C7E3B4A10}"/>
              </a:ext>
            </a:extLst>
          </p:cNvPr>
          <p:cNvSpPr/>
          <p:nvPr/>
        </p:nvSpPr>
        <p:spPr>
          <a:xfrm rot="5093367">
            <a:off x="2849928" y="514086"/>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フローチャート: 手作業 78">
            <a:extLst>
              <a:ext uri="{FF2B5EF4-FFF2-40B4-BE49-F238E27FC236}">
                <a16:creationId xmlns:a16="http://schemas.microsoft.com/office/drawing/2014/main" id="{3B9462F0-80A2-4996-B735-91ED94842766}"/>
              </a:ext>
            </a:extLst>
          </p:cNvPr>
          <p:cNvSpPr/>
          <p:nvPr/>
        </p:nvSpPr>
        <p:spPr>
          <a:xfrm rot="13405492">
            <a:off x="342046" y="1037707"/>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ローチャート: 手作業 79">
            <a:extLst>
              <a:ext uri="{FF2B5EF4-FFF2-40B4-BE49-F238E27FC236}">
                <a16:creationId xmlns:a16="http://schemas.microsoft.com/office/drawing/2014/main" id="{2FFDF279-045D-495D-B1A8-744366F930D5}"/>
              </a:ext>
            </a:extLst>
          </p:cNvPr>
          <p:cNvSpPr/>
          <p:nvPr/>
        </p:nvSpPr>
        <p:spPr>
          <a:xfrm rot="11800453">
            <a:off x="564459" y="1079866"/>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ローチャート: 手作業 80">
            <a:extLst>
              <a:ext uri="{FF2B5EF4-FFF2-40B4-BE49-F238E27FC236}">
                <a16:creationId xmlns:a16="http://schemas.microsoft.com/office/drawing/2014/main" id="{142F6F72-1115-49A5-9137-A7F7A3B3F882}"/>
              </a:ext>
            </a:extLst>
          </p:cNvPr>
          <p:cNvSpPr/>
          <p:nvPr/>
        </p:nvSpPr>
        <p:spPr>
          <a:xfrm rot="5093367">
            <a:off x="4127456" y="766590"/>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ローチャート: 手作業 81">
            <a:extLst>
              <a:ext uri="{FF2B5EF4-FFF2-40B4-BE49-F238E27FC236}">
                <a16:creationId xmlns:a16="http://schemas.microsoft.com/office/drawing/2014/main" id="{2A761A5B-7E90-4C16-8A1C-718A280509FD}"/>
              </a:ext>
            </a:extLst>
          </p:cNvPr>
          <p:cNvSpPr/>
          <p:nvPr/>
        </p:nvSpPr>
        <p:spPr>
          <a:xfrm rot="17494854">
            <a:off x="5157398" y="387364"/>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フローチャート: 手作業 82">
            <a:extLst>
              <a:ext uri="{FF2B5EF4-FFF2-40B4-BE49-F238E27FC236}">
                <a16:creationId xmlns:a16="http://schemas.microsoft.com/office/drawing/2014/main" id="{DDA1F159-5ACC-43A3-A8D8-F9692C5A9905}"/>
              </a:ext>
            </a:extLst>
          </p:cNvPr>
          <p:cNvSpPr/>
          <p:nvPr/>
        </p:nvSpPr>
        <p:spPr>
          <a:xfrm rot="18364188">
            <a:off x="5159052" y="30922"/>
            <a:ext cx="128418" cy="626147"/>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ローチャート: 手作業 83">
            <a:extLst>
              <a:ext uri="{FF2B5EF4-FFF2-40B4-BE49-F238E27FC236}">
                <a16:creationId xmlns:a16="http://schemas.microsoft.com/office/drawing/2014/main" id="{6D3FE610-9C82-4A48-A45E-76653ED57E31}"/>
              </a:ext>
            </a:extLst>
          </p:cNvPr>
          <p:cNvSpPr/>
          <p:nvPr/>
        </p:nvSpPr>
        <p:spPr>
          <a:xfrm rot="8109002">
            <a:off x="3720979" y="1843661"/>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フローチャート: 手作業 84">
            <a:extLst>
              <a:ext uri="{FF2B5EF4-FFF2-40B4-BE49-F238E27FC236}">
                <a16:creationId xmlns:a16="http://schemas.microsoft.com/office/drawing/2014/main" id="{038C9464-AEA5-4C89-9370-BAEE48A38C00}"/>
              </a:ext>
            </a:extLst>
          </p:cNvPr>
          <p:cNvSpPr/>
          <p:nvPr/>
        </p:nvSpPr>
        <p:spPr>
          <a:xfrm rot="8526849">
            <a:off x="6606077" y="1596071"/>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3A737590-C572-4A13-895A-FFA788C0BBC2}"/>
              </a:ext>
            </a:extLst>
          </p:cNvPr>
          <p:cNvSpPr txBox="1"/>
          <p:nvPr/>
        </p:nvSpPr>
        <p:spPr>
          <a:xfrm>
            <a:off x="4266763" y="9655292"/>
            <a:ext cx="1800493" cy="230832"/>
          </a:xfrm>
          <a:prstGeom prst="rect">
            <a:avLst/>
          </a:prstGeom>
          <a:noFill/>
        </p:spPr>
        <p:txBody>
          <a:bodyPr wrap="none" rtlCol="0">
            <a:spAutoFit/>
          </a:bodyPr>
          <a:lstStyle/>
          <a:p>
            <a:r>
              <a:rPr kumimoji="1" lang="ja-JP" altLang="en-US" sz="900" b="1" dirty="0">
                <a:latin typeface="+mn-ea"/>
              </a:rPr>
              <a:t>伊勢原市ホームページより引用</a:t>
            </a:r>
          </a:p>
        </p:txBody>
      </p:sp>
      <p:sp>
        <p:nvSpPr>
          <p:cNvPr id="63" name="テキスト ボックス 62">
            <a:extLst>
              <a:ext uri="{FF2B5EF4-FFF2-40B4-BE49-F238E27FC236}">
                <a16:creationId xmlns:a16="http://schemas.microsoft.com/office/drawing/2014/main" id="{CE21533E-1D42-41BB-9920-288A28819E13}"/>
              </a:ext>
            </a:extLst>
          </p:cNvPr>
          <p:cNvSpPr txBox="1"/>
          <p:nvPr/>
        </p:nvSpPr>
        <p:spPr>
          <a:xfrm>
            <a:off x="4032698" y="2760072"/>
            <a:ext cx="2287806" cy="400110"/>
          </a:xfrm>
          <a:prstGeom prst="rect">
            <a:avLst/>
          </a:prstGeom>
          <a:noFill/>
        </p:spPr>
        <p:txBody>
          <a:bodyPr wrap="none" rtlCol="0">
            <a:spAutoFit/>
          </a:bodyPr>
          <a:lstStyle/>
          <a:p>
            <a:r>
              <a:rPr kumimoji="1" lang="en-US" altLang="ja-JP" sz="2000" u="sng" dirty="0">
                <a:latin typeface="HGS創英角ﾎﾟｯﾌﾟ体" panose="040B0A00000000000000" pitchFamily="50" charset="-128"/>
                <a:ea typeface="HGS創英角ﾎﾟｯﾌﾟ体" panose="040B0A00000000000000" pitchFamily="50" charset="-128"/>
              </a:rPr>
              <a:t>14</a:t>
            </a:r>
            <a:r>
              <a:rPr kumimoji="1" lang="ja-JP" altLang="en-US" sz="2000" u="sng" dirty="0">
                <a:latin typeface="HGS創英角ﾎﾟｯﾌﾟ体" panose="040B0A00000000000000" pitchFamily="50" charset="-128"/>
                <a:ea typeface="HGS創英角ﾎﾟｯﾌﾟ体" panose="040B0A00000000000000" pitchFamily="50" charset="-128"/>
              </a:rPr>
              <a:t>：</a:t>
            </a:r>
            <a:r>
              <a:rPr kumimoji="1" lang="en-US" altLang="ja-JP" sz="2000" u="sng" dirty="0">
                <a:latin typeface="HGS創英角ﾎﾟｯﾌﾟ体" panose="040B0A00000000000000" pitchFamily="50" charset="-128"/>
                <a:ea typeface="HGS創英角ﾎﾟｯﾌﾟ体" panose="040B0A00000000000000" pitchFamily="50" charset="-128"/>
              </a:rPr>
              <a:t>00</a:t>
            </a:r>
            <a:r>
              <a:rPr kumimoji="1" lang="ja-JP" altLang="en-US" sz="2000" u="sng" dirty="0">
                <a:latin typeface="HGS創英角ﾎﾟｯﾌﾟ体" panose="040B0A00000000000000" pitchFamily="50" charset="-128"/>
                <a:ea typeface="HGS創英角ﾎﾟｯﾌﾟ体" panose="040B0A00000000000000" pitchFamily="50" charset="-128"/>
              </a:rPr>
              <a:t>～</a:t>
            </a:r>
            <a:r>
              <a:rPr kumimoji="1" lang="en-US" altLang="ja-JP" sz="2000" u="sng" dirty="0">
                <a:latin typeface="HGS創英角ﾎﾟｯﾌﾟ体" panose="040B0A00000000000000" pitchFamily="50" charset="-128"/>
                <a:ea typeface="HGS創英角ﾎﾟｯﾌﾟ体" panose="040B0A00000000000000" pitchFamily="50" charset="-128"/>
              </a:rPr>
              <a:t>15</a:t>
            </a:r>
            <a:r>
              <a:rPr kumimoji="1" lang="ja-JP" altLang="en-US" sz="2000" u="sng" dirty="0">
                <a:latin typeface="HGS創英角ﾎﾟｯﾌﾟ体" panose="040B0A00000000000000" pitchFamily="50" charset="-128"/>
                <a:ea typeface="HGS創英角ﾎﾟｯﾌﾟ体" panose="040B0A00000000000000" pitchFamily="50" charset="-128"/>
              </a:rPr>
              <a:t>：</a:t>
            </a:r>
            <a:r>
              <a:rPr kumimoji="1" lang="en-US" altLang="ja-JP" sz="2000" u="sng" dirty="0">
                <a:latin typeface="HGS創英角ﾎﾟｯﾌﾟ体" panose="040B0A00000000000000" pitchFamily="50" charset="-128"/>
                <a:ea typeface="HGS創英角ﾎﾟｯﾌﾟ体" panose="040B0A00000000000000" pitchFamily="50" charset="-128"/>
              </a:rPr>
              <a:t>30</a:t>
            </a:r>
            <a:endParaRPr kumimoji="1" lang="ja-JP" altLang="en-US" sz="2000" u="sng" dirty="0">
              <a:latin typeface="HGS創英角ﾎﾟｯﾌﾟ体" panose="040B0A00000000000000" pitchFamily="50" charset="-128"/>
              <a:ea typeface="HGS創英角ﾎﾟｯﾌﾟ体" panose="040B0A00000000000000" pitchFamily="50" charset="-128"/>
            </a:endParaRPr>
          </a:p>
        </p:txBody>
      </p:sp>
      <p:sp>
        <p:nvSpPr>
          <p:cNvPr id="66" name="テキスト ボックス 65">
            <a:extLst>
              <a:ext uri="{FF2B5EF4-FFF2-40B4-BE49-F238E27FC236}">
                <a16:creationId xmlns:a16="http://schemas.microsoft.com/office/drawing/2014/main" id="{E3B9830A-BE4F-410C-B44C-EB7F0983D9FA}"/>
              </a:ext>
            </a:extLst>
          </p:cNvPr>
          <p:cNvSpPr txBox="1"/>
          <p:nvPr/>
        </p:nvSpPr>
        <p:spPr>
          <a:xfrm>
            <a:off x="802585" y="6904807"/>
            <a:ext cx="5570756" cy="307777"/>
          </a:xfrm>
          <a:prstGeom prst="rect">
            <a:avLst/>
          </a:prstGeom>
          <a:noFill/>
        </p:spPr>
        <p:txBody>
          <a:bodyPr wrap="none" rtlCol="0">
            <a:spAutoFit/>
          </a:bodyPr>
          <a:lstStyle/>
          <a:p>
            <a:r>
              <a:rPr kumimoji="1" lang="ja-JP" altLang="en-US" sz="1400" dirty="0">
                <a:latin typeface="HGS創英角ﾎﾟｯﾌﾟ体" panose="040B0A00000000000000" pitchFamily="50" charset="-128"/>
                <a:ea typeface="HGS創英角ﾎﾟｯﾌﾟ体" panose="040B0A00000000000000" pitchFamily="50" charset="-128"/>
              </a:rPr>
              <a:t>コロナウイルスの感染拡大状況により中止となる場合があります。</a:t>
            </a:r>
          </a:p>
        </p:txBody>
      </p:sp>
      <p:sp>
        <p:nvSpPr>
          <p:cNvPr id="64" name="テキスト ボックス 63">
            <a:extLst>
              <a:ext uri="{FF2B5EF4-FFF2-40B4-BE49-F238E27FC236}">
                <a16:creationId xmlns:a16="http://schemas.microsoft.com/office/drawing/2014/main" id="{8B6BD073-3D68-4DB9-873C-454BCD23E13E}"/>
              </a:ext>
            </a:extLst>
          </p:cNvPr>
          <p:cNvSpPr txBox="1"/>
          <p:nvPr/>
        </p:nvSpPr>
        <p:spPr>
          <a:xfrm>
            <a:off x="3887901" y="3164825"/>
            <a:ext cx="1449436" cy="1015663"/>
          </a:xfrm>
          <a:prstGeom prst="rect">
            <a:avLst/>
          </a:prstGeom>
          <a:noFill/>
        </p:spPr>
        <p:txBody>
          <a:bodyPr wrap="none" rtlCol="0">
            <a:spAutoFit/>
          </a:bodyPr>
          <a:lstStyle/>
          <a:p>
            <a:r>
              <a:rPr kumimoji="1" lang="en-US" altLang="ja-JP" sz="2000" dirty="0">
                <a:latin typeface="HGS創英角ﾎﾟｯﾌﾟ体" panose="040B0A00000000000000" pitchFamily="50" charset="-128"/>
                <a:ea typeface="HGS創英角ﾎﾟｯﾌﾟ体" panose="040B0A00000000000000" pitchFamily="50" charset="-128"/>
              </a:rPr>
              <a:t>10</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25</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11</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22</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12</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20</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p:txBody>
      </p:sp>
      <p:sp>
        <p:nvSpPr>
          <p:cNvPr id="67" name="テキスト ボックス 66">
            <a:extLst>
              <a:ext uri="{FF2B5EF4-FFF2-40B4-BE49-F238E27FC236}">
                <a16:creationId xmlns:a16="http://schemas.microsoft.com/office/drawing/2014/main" id="{15BB9EB7-FEEC-4C3B-B4C6-89C368804F41}"/>
              </a:ext>
            </a:extLst>
          </p:cNvPr>
          <p:cNvSpPr txBox="1"/>
          <p:nvPr/>
        </p:nvSpPr>
        <p:spPr>
          <a:xfrm>
            <a:off x="3678351" y="4188820"/>
            <a:ext cx="1026243" cy="323165"/>
          </a:xfrm>
          <a:prstGeom prst="rect">
            <a:avLst/>
          </a:prstGeom>
          <a:noFill/>
        </p:spPr>
        <p:txBody>
          <a:bodyPr wrap="none" rtlCol="0">
            <a:spAutoFit/>
          </a:bodyPr>
          <a:lstStyle/>
          <a:p>
            <a:pPr>
              <a:lnSpc>
                <a:spcPts val="1800"/>
              </a:lnSpc>
            </a:pPr>
            <a:r>
              <a:rPr kumimoji="1" lang="ja-JP" altLang="en-US" dirty="0">
                <a:latin typeface="HGS創英角ﾎﾟｯﾌﾟ体" panose="040B0A00000000000000" pitchFamily="50" charset="-128"/>
                <a:ea typeface="HGS創英角ﾎﾟｯﾌﾟ体" panose="040B0A00000000000000" pitchFamily="50" charset="-128"/>
              </a:rPr>
              <a:t>令和</a:t>
            </a:r>
            <a:r>
              <a:rPr kumimoji="1" lang="en-US" altLang="ja-JP" dirty="0">
                <a:latin typeface="HGS創英角ﾎﾟｯﾌﾟ体" panose="040B0A00000000000000" pitchFamily="50" charset="-128"/>
                <a:ea typeface="HGS創英角ﾎﾟｯﾌﾟ体" panose="040B0A00000000000000" pitchFamily="50" charset="-128"/>
              </a:rPr>
              <a:t>6</a:t>
            </a:r>
            <a:r>
              <a:rPr kumimoji="1" lang="ja-JP" altLang="en-US" dirty="0">
                <a:latin typeface="HGS創英角ﾎﾟｯﾌﾟ体" panose="040B0A00000000000000" pitchFamily="50" charset="-128"/>
                <a:ea typeface="HGS創英角ﾎﾟｯﾌﾟ体" panose="040B0A00000000000000" pitchFamily="50" charset="-128"/>
              </a:rPr>
              <a:t>年</a:t>
            </a:r>
            <a:endParaRPr kumimoji="1" lang="ja-JP" altLang="en-US" dirty="0">
              <a:solidFill>
                <a:srgbClr val="FF0000"/>
              </a:solidFill>
              <a:latin typeface="HGS創英角ﾎﾟｯﾌﾟ体" panose="040B0A00000000000000" pitchFamily="50" charset="-128"/>
              <a:ea typeface="HGS創英角ﾎﾟｯﾌﾟ体" panose="040B0A00000000000000" pitchFamily="50" charset="-128"/>
            </a:endParaRPr>
          </a:p>
        </p:txBody>
      </p:sp>
      <p:sp>
        <p:nvSpPr>
          <p:cNvPr id="68" name="テキスト ボックス 67">
            <a:extLst>
              <a:ext uri="{FF2B5EF4-FFF2-40B4-BE49-F238E27FC236}">
                <a16:creationId xmlns:a16="http://schemas.microsoft.com/office/drawing/2014/main" id="{4A41C747-E729-4852-A753-EFB43D5E9F9D}"/>
              </a:ext>
            </a:extLst>
          </p:cNvPr>
          <p:cNvSpPr txBox="1"/>
          <p:nvPr/>
        </p:nvSpPr>
        <p:spPr>
          <a:xfrm>
            <a:off x="5367506" y="3743640"/>
            <a:ext cx="1378904" cy="523220"/>
          </a:xfrm>
          <a:prstGeom prst="rect">
            <a:avLst/>
          </a:prstGeom>
          <a:noFill/>
        </p:spPr>
        <p:txBody>
          <a:bodyPr wrap="none" rtlCol="0">
            <a:spAutoFit/>
          </a:bodyPr>
          <a:lstStyle/>
          <a:p>
            <a:r>
              <a:rPr kumimoji="1" lang="en-US" altLang="ja-JP" sz="1400" dirty="0">
                <a:latin typeface="HGS創英角ﾎﾟｯﾌﾟ体" panose="040B0A00000000000000" pitchFamily="50" charset="-128"/>
                <a:ea typeface="HGS創英角ﾎﾟｯﾌﾟ体" panose="040B0A00000000000000" pitchFamily="50" charset="-128"/>
              </a:rPr>
              <a:t>※</a:t>
            </a:r>
            <a:r>
              <a:rPr kumimoji="1" lang="ja-JP" altLang="en-US" sz="1400" dirty="0">
                <a:latin typeface="HGS創英角ﾎﾟｯﾌﾟ体" panose="040B0A00000000000000" pitchFamily="50" charset="-128"/>
                <a:ea typeface="HGS創英角ﾎﾟｯﾌﾟ体" panose="040B0A00000000000000" pitchFamily="50" charset="-128"/>
              </a:rPr>
              <a:t>第</a:t>
            </a:r>
            <a:r>
              <a:rPr kumimoji="1" lang="en-US" altLang="ja-JP" sz="1400" dirty="0">
                <a:latin typeface="HGS創英角ﾎﾟｯﾌﾟ体" panose="040B0A00000000000000" pitchFamily="50" charset="-128"/>
                <a:ea typeface="HGS創英角ﾎﾟｯﾌﾟ体" panose="040B0A00000000000000" pitchFamily="50" charset="-128"/>
              </a:rPr>
              <a:t>3</a:t>
            </a:r>
            <a:r>
              <a:rPr kumimoji="1" lang="ja-JP" altLang="en-US" sz="1400" dirty="0">
                <a:latin typeface="HGS創英角ﾎﾟｯﾌﾟ体" panose="040B0A00000000000000" pitchFamily="50" charset="-128"/>
                <a:ea typeface="HGS創英角ﾎﾟｯﾌﾟ体" panose="040B0A00000000000000" pitchFamily="50" charset="-128"/>
              </a:rPr>
              <a:t>水曜日に</a:t>
            </a:r>
            <a:endParaRPr kumimoji="1" lang="en-US" altLang="ja-JP" sz="1400" dirty="0">
              <a:latin typeface="HGS創英角ﾎﾟｯﾌﾟ体" panose="040B0A00000000000000" pitchFamily="50" charset="-128"/>
              <a:ea typeface="HGS創英角ﾎﾟｯﾌﾟ体" panose="040B0A00000000000000" pitchFamily="50" charset="-128"/>
            </a:endParaRPr>
          </a:p>
          <a:p>
            <a:r>
              <a:rPr kumimoji="1" lang="ja-JP" altLang="en-US" sz="1400" dirty="0">
                <a:latin typeface="HGS創英角ﾎﾟｯﾌﾟ体" panose="040B0A00000000000000" pitchFamily="50" charset="-128"/>
                <a:ea typeface="HGS創英角ﾎﾟｯﾌﾟ体" panose="040B0A00000000000000" pitchFamily="50" charset="-128"/>
              </a:rPr>
              <a:t>　振り替え</a:t>
            </a:r>
          </a:p>
        </p:txBody>
      </p:sp>
      <p:sp>
        <p:nvSpPr>
          <p:cNvPr id="2" name="四角形: 角を丸くする 1">
            <a:extLst>
              <a:ext uri="{FF2B5EF4-FFF2-40B4-BE49-F238E27FC236}">
                <a16:creationId xmlns:a16="http://schemas.microsoft.com/office/drawing/2014/main" id="{DD4A81C6-8B78-4CE2-9E04-8CF3AAA82A13}"/>
              </a:ext>
            </a:extLst>
          </p:cNvPr>
          <p:cNvSpPr/>
          <p:nvPr/>
        </p:nvSpPr>
        <p:spPr bwMode="gray">
          <a:xfrm>
            <a:off x="111590" y="2631894"/>
            <a:ext cx="6654442" cy="4589701"/>
          </a:xfrm>
          <a:prstGeom prst="roundRect">
            <a:avLst>
              <a:gd name="adj" fmla="val 824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63480567-352B-4FA5-ADFC-5323F2302C61}"/>
              </a:ext>
            </a:extLst>
          </p:cNvPr>
          <p:cNvSpPr txBox="1"/>
          <p:nvPr/>
        </p:nvSpPr>
        <p:spPr>
          <a:xfrm>
            <a:off x="3967285" y="4378632"/>
            <a:ext cx="1372492" cy="1015663"/>
          </a:xfrm>
          <a:prstGeom prst="rect">
            <a:avLst/>
          </a:prstGeom>
          <a:noFill/>
        </p:spPr>
        <p:txBody>
          <a:bodyPr wrap="none" rtlCol="0">
            <a:spAutoFit/>
          </a:bodyPr>
          <a:lstStyle/>
          <a:p>
            <a:r>
              <a:rPr kumimoji="1" lang="ja-JP" altLang="en-US" sz="2000" dirty="0">
                <a:latin typeface="HGS創英角ﾎﾟｯﾌﾟ体" panose="040B0A00000000000000" pitchFamily="50" charset="-128"/>
                <a:ea typeface="HGS創英角ﾎﾟｯﾌﾟ体" panose="040B0A00000000000000" pitchFamily="50" charset="-128"/>
              </a:rPr>
              <a:t>１月 </a:t>
            </a:r>
            <a:r>
              <a:rPr kumimoji="1" lang="en-US" altLang="ja-JP" sz="2000" dirty="0">
                <a:latin typeface="HGS創英角ﾎﾟｯﾌﾟ体" panose="040B0A00000000000000" pitchFamily="50" charset="-128"/>
                <a:ea typeface="HGS創英角ﾎﾟｯﾌﾟ体" panose="040B0A00000000000000" pitchFamily="50" charset="-128"/>
              </a:rPr>
              <a:t>24</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ja-JP" altLang="en-US" sz="2000" dirty="0">
                <a:latin typeface="HGS創英角ﾎﾟｯﾌﾟ体" panose="040B0A00000000000000" pitchFamily="50" charset="-128"/>
                <a:ea typeface="HGS創英角ﾎﾟｯﾌﾟ体" panose="040B0A00000000000000" pitchFamily="50" charset="-128"/>
              </a:rPr>
              <a:t>２月 </a:t>
            </a:r>
            <a:r>
              <a:rPr kumimoji="1" lang="en-US" altLang="ja-JP" sz="2000" dirty="0">
                <a:latin typeface="HGS創英角ﾎﾟｯﾌﾟ体" panose="040B0A00000000000000" pitchFamily="50" charset="-128"/>
                <a:ea typeface="HGS創英角ﾎﾟｯﾌﾟ体" panose="040B0A00000000000000" pitchFamily="50" charset="-128"/>
              </a:rPr>
              <a:t>28</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ja-JP" altLang="en-US" sz="2000" dirty="0">
                <a:latin typeface="HGS創英角ﾎﾟｯﾌﾟ体" panose="040B0A00000000000000" pitchFamily="50" charset="-128"/>
                <a:ea typeface="HGS創英角ﾎﾟｯﾌﾟ体" panose="040B0A00000000000000" pitchFamily="50" charset="-128"/>
              </a:rPr>
              <a:t>３月 </a:t>
            </a:r>
            <a:r>
              <a:rPr kumimoji="1" lang="en-US" altLang="ja-JP" sz="2000" dirty="0">
                <a:latin typeface="HGS創英角ﾎﾟｯﾌﾟ体" panose="040B0A00000000000000" pitchFamily="50" charset="-128"/>
                <a:ea typeface="HGS創英角ﾎﾟｯﾌﾟ体" panose="040B0A00000000000000" pitchFamily="50" charset="-128"/>
              </a:rPr>
              <a:t>27</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37580700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1263</TotalTime>
  <Words>238</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HGS創英角ｺﾞｼｯｸUB</vt:lpstr>
      <vt:lpstr>HGS創英角ﾎﾟｯﾌﾟ体</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Owner</cp:lastModifiedBy>
  <cp:revision>92</cp:revision>
  <cp:lastPrinted>2022-12-08T08:22:03Z</cp:lastPrinted>
  <dcterms:created xsi:type="dcterms:W3CDTF">2021-09-08T04:05:34Z</dcterms:created>
  <dcterms:modified xsi:type="dcterms:W3CDTF">2022-12-14T07:27:00Z</dcterms:modified>
</cp:coreProperties>
</file>