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76" r:id="rId1"/>
  </p:sldMasterIdLst>
  <p:notesMasterIdLst>
    <p:notesMasterId r:id="rId4"/>
  </p:notesMasterIdLst>
  <p:handoutMasterIdLst>
    <p:handoutMasterId r:id="rId5"/>
  </p:handoutMasterIdLst>
  <p:sldIdLst>
    <p:sldId id="261" r:id="rId2"/>
    <p:sldId id="263" r:id="rId3"/>
  </p:sldIdLst>
  <p:sldSz cx="7775575" cy="10907713"/>
  <p:notesSz cx="6807200" cy="99393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D4A"/>
    <a:srgbClr val="FFE045"/>
    <a:srgbClr val="FFE72D"/>
    <a:srgbClr val="1F4C96"/>
    <a:srgbClr val="DD9CB9"/>
    <a:srgbClr val="FFF228"/>
    <a:srgbClr val="75BCE3"/>
    <a:srgbClr val="FFF24A"/>
    <a:srgbClr val="320500"/>
    <a:srgbClr val="93B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3" autoAdjust="0"/>
    <p:restoredTop sz="99515" autoAdjust="0"/>
  </p:normalViewPr>
  <p:slideViewPr>
    <p:cSldViewPr snapToGrid="0">
      <p:cViewPr>
        <p:scale>
          <a:sx n="106" d="100"/>
          <a:sy n="106" d="100"/>
        </p:scale>
        <p:origin x="756" y="-1986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50279" cy="496741"/>
          </a:xfrm>
          <a:prstGeom prst="rect">
            <a:avLst/>
          </a:prstGeom>
        </p:spPr>
        <p:txBody>
          <a:bodyPr vert="horz" lIns="86132" tIns="43067" rIns="86132" bIns="43067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449" y="0"/>
            <a:ext cx="2950279" cy="496741"/>
          </a:xfrm>
          <a:prstGeom prst="rect">
            <a:avLst/>
          </a:prstGeom>
        </p:spPr>
        <p:txBody>
          <a:bodyPr vert="horz" lIns="86132" tIns="43067" rIns="86132" bIns="43067" rtlCol="0"/>
          <a:lstStyle>
            <a:lvl1pPr algn="r">
              <a:defRPr sz="1000"/>
            </a:lvl1pPr>
          </a:lstStyle>
          <a:p>
            <a:fld id="{EA4C0380-2DE9-498B-B68D-60B46204BA80}" type="datetimeFigureOut">
              <a:rPr kumimoji="1" lang="ja-JP" altLang="en-US" smtClean="0"/>
              <a:pPr/>
              <a:t>2023/4/24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441093"/>
            <a:ext cx="2950279" cy="496740"/>
          </a:xfrm>
          <a:prstGeom prst="rect">
            <a:avLst/>
          </a:prstGeom>
        </p:spPr>
        <p:txBody>
          <a:bodyPr vert="horz" lIns="86132" tIns="43067" rIns="86132" bIns="43067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449" y="9441093"/>
            <a:ext cx="2950279" cy="496740"/>
          </a:xfrm>
          <a:prstGeom prst="rect">
            <a:avLst/>
          </a:prstGeom>
        </p:spPr>
        <p:txBody>
          <a:bodyPr vert="horz" lIns="86132" tIns="43067" rIns="86132" bIns="43067" rtlCol="0" anchor="b"/>
          <a:lstStyle>
            <a:lvl1pPr algn="r">
              <a:defRPr sz="1000"/>
            </a:lvl1pPr>
          </a:lstStyle>
          <a:p>
            <a:fld id="{78A262EF-70DF-4926-8929-0A60A2E81DC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3"/>
            <a:ext cx="2949786" cy="498692"/>
          </a:xfrm>
          <a:prstGeom prst="rect">
            <a:avLst/>
          </a:prstGeom>
        </p:spPr>
        <p:txBody>
          <a:bodyPr vert="horz" lIns="91525" tIns="45763" rIns="91525" bIns="45763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5" y="3"/>
            <a:ext cx="2949786" cy="498692"/>
          </a:xfrm>
          <a:prstGeom prst="rect">
            <a:avLst/>
          </a:prstGeom>
        </p:spPr>
        <p:txBody>
          <a:bodyPr vert="horz" lIns="91525" tIns="45763" rIns="91525" bIns="45763" rtlCol="0"/>
          <a:lstStyle>
            <a:lvl1pPr algn="r">
              <a:defRPr sz="10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2023/4/24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5" tIns="45763" rIns="91525" bIns="45763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10"/>
            <a:ext cx="5445760" cy="3913614"/>
          </a:xfrm>
          <a:prstGeom prst="rect">
            <a:avLst/>
          </a:prstGeom>
        </p:spPr>
        <p:txBody>
          <a:bodyPr vert="horz" lIns="91525" tIns="45763" rIns="91525" bIns="4576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440650"/>
            <a:ext cx="2949786" cy="498691"/>
          </a:xfrm>
          <a:prstGeom prst="rect">
            <a:avLst/>
          </a:prstGeom>
        </p:spPr>
        <p:txBody>
          <a:bodyPr vert="horz" lIns="91525" tIns="45763" rIns="91525" bIns="45763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5" y="9440650"/>
            <a:ext cx="2949786" cy="498691"/>
          </a:xfrm>
          <a:prstGeom prst="rect">
            <a:avLst/>
          </a:prstGeom>
        </p:spPr>
        <p:txBody>
          <a:bodyPr vert="horz" lIns="91525" tIns="45763" rIns="91525" bIns="45763" rtlCol="0" anchor="b"/>
          <a:lstStyle>
            <a:lvl1pPr algn="r">
              <a:defRPr sz="10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dirty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microsoft.com/office/2007/relationships/hdphoto" Target="../media/hdphoto1.wdp"/><Relationship Id="rId7" Type="http://schemas.microsoft.com/office/2007/relationships/hdphoto" Target="../media/hdphoto2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1.jpeg"/><Relationship Id="rId3" Type="http://schemas.microsoft.com/office/2007/relationships/hdphoto" Target="../media/hdphoto1.wdp"/><Relationship Id="rId7" Type="http://schemas.openxmlformats.org/officeDocument/2006/relationships/image" Target="../media/image16.png"/><Relationship Id="rId12" Type="http://schemas.openxmlformats.org/officeDocument/2006/relationships/image" Target="../media/image2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11" Type="http://schemas.openxmlformats.org/officeDocument/2006/relationships/image" Target="../media/image19.jpeg"/><Relationship Id="rId5" Type="http://schemas.openxmlformats.org/officeDocument/2006/relationships/image" Target="../media/image14.png"/><Relationship Id="rId10" Type="http://schemas.openxmlformats.org/officeDocument/2006/relationships/image" Target="../media/image18.jpeg"/><Relationship Id="rId4" Type="http://schemas.openxmlformats.org/officeDocument/2006/relationships/image" Target="../media/image2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\\Server-win\share\アスクル関連\１月作業\0111アスクル\AI\002_922d_singlemother\haike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7775575" cy="10908637"/>
          </a:xfrm>
          <a:prstGeom prst="rect">
            <a:avLst/>
          </a:prstGeom>
          <a:noFill/>
          <a:ln>
            <a:solidFill>
              <a:srgbClr val="FFE72D"/>
            </a:solidFill>
          </a:ln>
        </p:spPr>
      </p:pic>
      <p:pic>
        <p:nvPicPr>
          <p:cNvPr id="3" name="Picture 4" descr="\\Server-win\share\アスクル関連\１月作業\0111アスクル\AI\002_922d_singlemother\haieishir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032" y="652177"/>
            <a:ext cx="7021513" cy="10031413"/>
          </a:xfrm>
          <a:prstGeom prst="rect">
            <a:avLst/>
          </a:prstGeom>
          <a:noFill/>
        </p:spPr>
      </p:pic>
      <p:sp>
        <p:nvSpPr>
          <p:cNvPr id="199" name="正方形/長方形 198"/>
          <p:cNvSpPr/>
          <p:nvPr/>
        </p:nvSpPr>
        <p:spPr>
          <a:xfrm>
            <a:off x="442398" y="9417253"/>
            <a:ext cx="6915852" cy="530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1132546" y="789453"/>
            <a:ext cx="5255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伊勢原市内</a:t>
            </a:r>
            <a:r>
              <a:rPr kumimoji="1"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の大学生を応援します！</a:t>
            </a:r>
          </a:p>
        </p:txBody>
      </p:sp>
      <p:pic>
        <p:nvPicPr>
          <p:cNvPr id="5" name="Picture 6" descr="\\Server-win\share\アスクル関連\１月作業\0111アスクル\AI\002_922d_singlemother\ob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5748" y="3651252"/>
            <a:ext cx="991870" cy="335280"/>
          </a:xfrm>
          <a:prstGeom prst="rect">
            <a:avLst/>
          </a:prstGeom>
          <a:noFill/>
        </p:spPr>
      </p:pic>
      <p:pic>
        <p:nvPicPr>
          <p:cNvPr id="73" name="Picture 6" descr="\\Server-win\share\アスクル関連\１月作業\0111アスクル\AI\002_922d_singlemother\ob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5280" y="4585224"/>
            <a:ext cx="991870" cy="335280"/>
          </a:xfrm>
          <a:prstGeom prst="rect">
            <a:avLst/>
          </a:prstGeom>
          <a:noFill/>
        </p:spPr>
      </p:pic>
      <p:pic>
        <p:nvPicPr>
          <p:cNvPr id="77" name="Picture 6" descr="\\Server-win\share\アスクル関連\１月作業\0111アスクル\AI\002_922d_singlemother\ob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9674" y="5590190"/>
            <a:ext cx="991870" cy="335280"/>
          </a:xfrm>
          <a:prstGeom prst="rect">
            <a:avLst/>
          </a:prstGeom>
          <a:noFill/>
        </p:spPr>
      </p:pic>
      <p:pic>
        <p:nvPicPr>
          <p:cNvPr id="4" name="Picture 5" descr="\\Server-win\share\アスクル関連\１月作業\0111アスクル\AI\002_922d_singlemother\muryou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112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174819" y="-177736"/>
            <a:ext cx="1054100" cy="1243915"/>
          </a:xfrm>
          <a:prstGeom prst="rect">
            <a:avLst/>
          </a:prstGeom>
          <a:noFill/>
        </p:spPr>
      </p:pic>
      <p:sp>
        <p:nvSpPr>
          <p:cNvPr id="91" name="テキスト ボックス 90"/>
          <p:cNvSpPr txBox="1"/>
          <p:nvPr/>
        </p:nvSpPr>
        <p:spPr>
          <a:xfrm>
            <a:off x="5962037" y="382125"/>
            <a:ext cx="1485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無料</a:t>
            </a: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904944" y="3651252"/>
            <a:ext cx="700539" cy="3231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ja-JP" altLang="en-US" sz="15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　時</a:t>
            </a:r>
            <a:endParaRPr kumimoji="1" lang="ja-JP" altLang="en-US" sz="25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916247" y="4571232"/>
            <a:ext cx="693173" cy="3231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15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　場</a:t>
            </a:r>
            <a:endParaRPr lang="ja-JP" altLang="en-US" sz="25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798850" y="5591877"/>
            <a:ext cx="971550" cy="3231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15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対　象</a:t>
            </a:r>
            <a:endParaRPr kumimoji="1" lang="ja-JP" altLang="en-US" sz="15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1792014" y="3512887"/>
            <a:ext cx="3021544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令和５年　</a:t>
            </a:r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６</a:t>
            </a:r>
            <a:r>
              <a:rPr kumimoji="1"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 </a:t>
            </a:r>
            <a:r>
              <a:rPr kumimoji="1"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１７</a:t>
            </a:r>
            <a:r>
              <a:rPr kumimoji="1"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 （土）</a:t>
            </a: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4703564" y="3565311"/>
            <a:ext cx="2737707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９：００ ～ 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１３：００</a:t>
            </a:r>
            <a:endParaRPr kumimoji="1"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1808805" y="4471059"/>
            <a:ext cx="5420114" cy="80021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伊勢原シティプラザ </a:t>
            </a:r>
            <a:r>
              <a:rPr kumimoji="1"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１階</a:t>
            </a:r>
            <a:r>
              <a:rPr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1"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ふれあいホール</a:t>
            </a:r>
            <a:endParaRPr kumimoji="1" lang="en-US" altLang="ja-JP" sz="1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 </a:t>
            </a:r>
            <a:r>
              <a: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（伊勢原市伊勢原</a:t>
            </a:r>
            <a:r>
              <a:rPr lang="en-US" altLang="ja-JP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kumimoji="1" lang="en-US" altLang="ja-JP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-7-31</a:t>
            </a:r>
            <a:r>
              <a: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伊勢原駅北口より徒歩</a:t>
            </a:r>
            <a:r>
              <a:rPr kumimoji="1" lang="en-US" altLang="ja-JP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</a:t>
            </a:r>
            <a:r>
              <a: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分）</a:t>
            </a:r>
            <a:endParaRPr kumimoji="1" lang="ja-JP" altLang="en-US" sz="145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1821394" y="5503091"/>
            <a:ext cx="5253947" cy="7386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2400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伊勢原市内在住のひとり</a:t>
            </a:r>
            <a:r>
              <a:rPr kumimoji="1" lang="ja-JP" altLang="en-US" sz="2400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暮らしの学生</a:t>
            </a:r>
            <a:r>
              <a:rPr lang="en-US" altLang="ja-JP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先着１００人　</a:t>
            </a:r>
            <a:endParaRPr lang="en-US" altLang="ja-JP" sz="1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00" name="テキスト ボックス 199"/>
          <p:cNvSpPr txBox="1"/>
          <p:nvPr/>
        </p:nvSpPr>
        <p:spPr>
          <a:xfrm>
            <a:off x="-168209" y="9049463"/>
            <a:ext cx="7920316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2400" b="1" kern="1600" dirty="0">
                <a:ln>
                  <a:solidFill>
                    <a:schemeClr val="tx1"/>
                  </a:solidFill>
                </a:ln>
                <a:solidFill>
                  <a:srgbClr val="FFE72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申込み：</a:t>
            </a:r>
            <a:r>
              <a:rPr lang="ja-JP" altLang="en-US" sz="2000" b="1" kern="1600" dirty="0">
                <a:ln>
                  <a:solidFill>
                    <a:schemeClr val="tx1"/>
                  </a:solidFill>
                </a:ln>
                <a:solidFill>
                  <a:srgbClr val="FFE72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令和５年 </a:t>
            </a:r>
            <a:r>
              <a:rPr lang="ja-JP" altLang="en-US" sz="2400" b="1" kern="1600" dirty="0">
                <a:ln>
                  <a:solidFill>
                    <a:schemeClr val="tx1"/>
                  </a:solidFill>
                </a:ln>
                <a:solidFill>
                  <a:srgbClr val="FFE72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６月</a:t>
            </a:r>
            <a:r>
              <a:rPr lang="en-US" altLang="ja-JP" sz="2400" b="1" kern="1600" dirty="0">
                <a:ln>
                  <a:solidFill>
                    <a:schemeClr val="tx1"/>
                  </a:solidFill>
                </a:ln>
                <a:solidFill>
                  <a:srgbClr val="FFE72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lang="ja-JP" altLang="en-US" sz="2400" b="1" kern="1600" dirty="0">
                <a:ln>
                  <a:solidFill>
                    <a:schemeClr val="tx1"/>
                  </a:solidFill>
                </a:ln>
                <a:solidFill>
                  <a:srgbClr val="FFE72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日（木） １０時から　</a:t>
            </a:r>
            <a:endParaRPr kumimoji="1" lang="ja-JP" altLang="en-US" sz="2800" b="1" kern="1600" dirty="0">
              <a:ln>
                <a:solidFill>
                  <a:schemeClr val="tx1"/>
                </a:solidFill>
              </a:ln>
              <a:solidFill>
                <a:srgbClr val="FFE72D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-2954" y="1224628"/>
            <a:ext cx="771997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000" dirty="0">
                <a:solidFill>
                  <a:srgbClr val="CC55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大学生生活応援配分会</a:t>
            </a:r>
            <a:endParaRPr lang="en-US" altLang="ja-JP" sz="5000" dirty="0">
              <a:solidFill>
                <a:srgbClr val="CC555D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7D5CE2B3-DB3B-4A40-8F7B-087DA856A90E}"/>
              </a:ext>
            </a:extLst>
          </p:cNvPr>
          <p:cNvSpPr/>
          <p:nvPr/>
        </p:nvSpPr>
        <p:spPr>
          <a:xfrm>
            <a:off x="185248" y="2256385"/>
            <a:ext cx="7385134" cy="1055853"/>
          </a:xfrm>
          <a:prstGeom prst="roundRect">
            <a:avLst/>
          </a:prstGeom>
          <a:solidFill>
            <a:srgbClr val="FFCD4A"/>
          </a:solidFill>
          <a:ln w="38100"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9" name="四角形: 角を丸くする 68">
            <a:extLst>
              <a:ext uri="{FF2B5EF4-FFF2-40B4-BE49-F238E27FC236}">
                <a16:creationId xmlns:a16="http://schemas.microsoft.com/office/drawing/2014/main" id="{CBBCE867-BB45-4F36-98FE-04D72B067DE4}"/>
              </a:ext>
            </a:extLst>
          </p:cNvPr>
          <p:cNvSpPr/>
          <p:nvPr/>
        </p:nvSpPr>
        <p:spPr>
          <a:xfrm>
            <a:off x="146992" y="9523892"/>
            <a:ext cx="7471518" cy="1182335"/>
          </a:xfrm>
          <a:prstGeom prst="roundRect">
            <a:avLst/>
          </a:prstGeom>
          <a:solidFill>
            <a:srgbClr val="FFCD4A"/>
          </a:solidFill>
          <a:ln w="38100"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EDE52C32-AA98-4A3A-A420-5AD369606366}"/>
              </a:ext>
            </a:extLst>
          </p:cNvPr>
          <p:cNvSpPr/>
          <p:nvPr/>
        </p:nvSpPr>
        <p:spPr>
          <a:xfrm>
            <a:off x="379470" y="2286639"/>
            <a:ext cx="7104528" cy="873125"/>
          </a:xfrm>
          <a:prstGeom prst="rect">
            <a:avLst/>
          </a:prstGeom>
          <a:noFill/>
        </p:spPr>
        <p:txBody>
          <a:bodyPr wrap="square" lIns="0" tIns="72000" rIns="0" bIns="0" anchor="ctr" anchorCtr="0">
            <a:noAutofit/>
          </a:bodyPr>
          <a:lstStyle/>
          <a:p>
            <a:pPr algn="ctr"/>
            <a:r>
              <a:rPr lang="ja-JP" sz="2800" b="1" kern="1200" spc="500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伊勢原の学生の皆さんへ</a:t>
            </a:r>
            <a:endParaRPr lang="en-US" altLang="ja-JP" sz="2800" b="1" kern="1200" spc="500" dirty="0">
              <a:solidFill>
                <a:srgbClr val="000000"/>
              </a:solidFill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sz="2800" b="1" kern="1200" spc="500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食料</a:t>
            </a:r>
            <a:r>
              <a:rPr lang="ja-JP" altLang="en-US" sz="2800" b="1" kern="1200" spc="500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や日用品</a:t>
            </a:r>
            <a:r>
              <a:rPr lang="ja-JP" sz="2800" b="1" kern="1200" spc="500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2800" b="1" spc="5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お配り</a:t>
            </a:r>
            <a:r>
              <a:rPr lang="ja-JP" sz="2800" b="1" kern="1200" spc="500" dirty="0">
                <a:solidFill>
                  <a:srgbClr val="000000"/>
                </a:solidFill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します</a:t>
            </a:r>
            <a:endParaRPr lang="ja-JP" sz="1200" kern="100" dirty="0"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68" name="Picture 6" descr="\\Server-win\share\アスクル関連\１月作業\0111アスクル\AI\002_922d_singlemother\obi.png">
            <a:extLst>
              <a:ext uri="{FF2B5EF4-FFF2-40B4-BE49-F238E27FC236}">
                <a16:creationId xmlns:a16="http://schemas.microsoft.com/office/drawing/2014/main" id="{4BDB2844-F07E-4B01-BBD3-FA6A8B5BE4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9199" y="6523085"/>
            <a:ext cx="991870" cy="335280"/>
          </a:xfrm>
          <a:prstGeom prst="rect">
            <a:avLst/>
          </a:prstGeom>
          <a:noFill/>
        </p:spPr>
      </p:pic>
      <p:sp>
        <p:nvSpPr>
          <p:cNvPr id="168" name="テキスト ボックス 167"/>
          <p:cNvSpPr txBox="1"/>
          <p:nvPr/>
        </p:nvSpPr>
        <p:spPr>
          <a:xfrm>
            <a:off x="432633" y="9599996"/>
            <a:ext cx="6945607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社会福祉法人</a:t>
            </a:r>
            <a:r>
              <a:rPr lang="ja-JP" altLang="en-US" sz="3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伊勢原市社会福祉協議会</a:t>
            </a:r>
            <a:endParaRPr kumimoji="1"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A6937DE4-999F-4710-896D-071CDE148A77}"/>
              </a:ext>
            </a:extLst>
          </p:cNvPr>
          <p:cNvGrpSpPr/>
          <p:nvPr/>
        </p:nvGrpSpPr>
        <p:grpSpPr>
          <a:xfrm>
            <a:off x="1945932" y="6460695"/>
            <a:ext cx="4228888" cy="410938"/>
            <a:chOff x="4449294" y="5298143"/>
            <a:chExt cx="2954906" cy="304144"/>
          </a:xfrm>
        </p:grpSpPr>
        <p:pic>
          <p:nvPicPr>
            <p:cNvPr id="71" name="Picture 8" descr="\\Server-win\share\アスクル関連\１月作業\0111アスクル\AI\002_922d_singlemother\kome01.png">
              <a:extLst>
                <a:ext uri="{FF2B5EF4-FFF2-40B4-BE49-F238E27FC236}">
                  <a16:creationId xmlns:a16="http://schemas.microsoft.com/office/drawing/2014/main" id="{C32A9A7E-0758-4906-BFCE-AF7D26FB03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449294" y="5390496"/>
              <a:ext cx="124480" cy="124479"/>
            </a:xfrm>
            <a:prstGeom prst="rect">
              <a:avLst/>
            </a:prstGeom>
            <a:noFill/>
          </p:spPr>
        </p:pic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74611E63-6A38-49E1-A8D6-9541FE1B2F84}"/>
                </a:ext>
              </a:extLst>
            </p:cNvPr>
            <p:cNvCxnSpPr/>
            <p:nvPr/>
          </p:nvCxnSpPr>
          <p:spPr>
            <a:xfrm>
              <a:off x="4518025" y="5602287"/>
              <a:ext cx="2254250" cy="0"/>
            </a:xfrm>
            <a:prstGeom prst="line">
              <a:avLst/>
            </a:prstGeom>
            <a:ln w="19050">
              <a:solidFill>
                <a:srgbClr val="009C9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06B2615B-77A7-459D-9746-693F08A94D6C}"/>
                </a:ext>
              </a:extLst>
            </p:cNvPr>
            <p:cNvSpPr txBox="1"/>
            <p:nvPr/>
          </p:nvSpPr>
          <p:spPr>
            <a:xfrm>
              <a:off x="4577879" y="5298143"/>
              <a:ext cx="2826321" cy="273351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kumimoji="1" lang="ja-JP" altLang="en-US" sz="18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食料、日用品の配分 </a:t>
              </a:r>
              <a:r>
                <a: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（１週間分程度の食料）</a:t>
              </a:r>
              <a:endParaRPr kumimoji="1"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sp>
        <p:nvSpPr>
          <p:cNvPr id="178" name="正方形/長方形 177"/>
          <p:cNvSpPr/>
          <p:nvPr/>
        </p:nvSpPr>
        <p:spPr>
          <a:xfrm>
            <a:off x="767035" y="10317599"/>
            <a:ext cx="400050" cy="168275"/>
          </a:xfrm>
          <a:prstGeom prst="rect">
            <a:avLst/>
          </a:prstGeom>
          <a:solidFill>
            <a:srgbClr val="DD9CB9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5" name="テキスト ボックス 184"/>
          <p:cNvSpPr txBox="1"/>
          <p:nvPr/>
        </p:nvSpPr>
        <p:spPr>
          <a:xfrm>
            <a:off x="718962" y="10271878"/>
            <a:ext cx="501623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TEL</a:t>
            </a:r>
            <a:endParaRPr kumimoji="1" lang="ja-JP" altLang="en-US" sz="1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90" name="テキスト ボックス 189"/>
          <p:cNvSpPr txBox="1"/>
          <p:nvPr/>
        </p:nvSpPr>
        <p:spPr>
          <a:xfrm>
            <a:off x="1192524" y="10141826"/>
            <a:ext cx="2507721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０４６３</a:t>
            </a:r>
            <a:r>
              <a:rPr kumimoji="1"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-</a:t>
            </a:r>
            <a:r>
              <a:rPr kumimoji="1"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９４</a:t>
            </a:r>
            <a:r>
              <a:rPr kumimoji="1"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-</a:t>
            </a:r>
            <a:r>
              <a:rPr kumimoji="1"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９６００</a:t>
            </a:r>
          </a:p>
        </p:txBody>
      </p:sp>
      <p:sp>
        <p:nvSpPr>
          <p:cNvPr id="193" name="テキスト ボックス 192"/>
          <p:cNvSpPr txBox="1"/>
          <p:nvPr/>
        </p:nvSpPr>
        <p:spPr>
          <a:xfrm>
            <a:off x="2007815" y="10503920"/>
            <a:ext cx="1569086" cy="2616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</a:t>
            </a:r>
            <a:r>
              <a:rPr kumimoji="1" lang="ja-JP" altLang="en-US" sz="1100" spc="-1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平日</a:t>
            </a:r>
            <a:r>
              <a:rPr kumimoji="1" lang="ja-JP" altLang="en-US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8</a:t>
            </a:r>
            <a:r>
              <a:rPr kumimoji="1" lang="ja-JP" altLang="en-US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kumimoji="1" lang="en-US" altLang="ja-JP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</a:t>
            </a:r>
            <a:r>
              <a:rPr kumimoji="1" lang="ja-JP" altLang="en-US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kumimoji="1" lang="en-US" altLang="ja-JP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17</a:t>
            </a:r>
            <a:r>
              <a:rPr kumimoji="1" lang="ja-JP" altLang="en-US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kumimoji="1" lang="en-US" altLang="ja-JP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00</a:t>
            </a:r>
            <a:r>
              <a:rPr kumimoji="1" lang="ja-JP" altLang="en-US" sz="1100" spc="-1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</a:p>
        </p:txBody>
      </p:sp>
      <p:sp>
        <p:nvSpPr>
          <p:cNvPr id="186" name="正方形/長方形 185"/>
          <p:cNvSpPr/>
          <p:nvPr/>
        </p:nvSpPr>
        <p:spPr>
          <a:xfrm>
            <a:off x="4084781" y="10304401"/>
            <a:ext cx="400050" cy="168275"/>
          </a:xfrm>
          <a:prstGeom prst="rect">
            <a:avLst/>
          </a:prstGeom>
          <a:solidFill>
            <a:srgbClr val="DD9CB9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7" name="テキスト ボックス 186"/>
          <p:cNvSpPr txBox="1"/>
          <p:nvPr/>
        </p:nvSpPr>
        <p:spPr>
          <a:xfrm>
            <a:off x="4034388" y="10254531"/>
            <a:ext cx="501623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URL</a:t>
            </a:r>
            <a:endParaRPr lang="ja-JP" altLang="en-US" sz="1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91" name="テキスト ボックス 190"/>
          <p:cNvSpPr txBox="1"/>
          <p:nvPr/>
        </p:nvSpPr>
        <p:spPr>
          <a:xfrm>
            <a:off x="4503603" y="10233200"/>
            <a:ext cx="2908300" cy="2923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300" spc="3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https://www.isehara-shakyo.or.jp/</a:t>
            </a:r>
            <a:endParaRPr kumimoji="1" lang="ja-JP" altLang="en-US" sz="1300" spc="3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C8671C47-DB06-41D0-85F4-0C21D3D76BBF}"/>
              </a:ext>
            </a:extLst>
          </p:cNvPr>
          <p:cNvGrpSpPr/>
          <p:nvPr/>
        </p:nvGrpSpPr>
        <p:grpSpPr>
          <a:xfrm>
            <a:off x="1957961" y="6922017"/>
            <a:ext cx="7690863" cy="420498"/>
            <a:chOff x="4478814" y="5838489"/>
            <a:chExt cx="3433069" cy="232257"/>
          </a:xfrm>
        </p:grpSpPr>
        <p:pic>
          <p:nvPicPr>
            <p:cNvPr id="76" name="Picture 9" descr="\\Server-win\share\アスクル関連\１月作業\0111アスクル\AI\002_922d_singlemother\kome02.png">
              <a:extLst>
                <a:ext uri="{FF2B5EF4-FFF2-40B4-BE49-F238E27FC236}">
                  <a16:creationId xmlns:a16="http://schemas.microsoft.com/office/drawing/2014/main" id="{9F8B0797-8603-474E-BDFB-B687B6B0CB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478814" y="5903210"/>
              <a:ext cx="94361" cy="94361"/>
            </a:xfrm>
            <a:prstGeom prst="rect">
              <a:avLst/>
            </a:prstGeom>
            <a:noFill/>
          </p:spPr>
        </p:pic>
        <p:cxnSp>
          <p:nvCxnSpPr>
            <p:cNvPr id="81" name="直線コネクタ 80">
              <a:extLst>
                <a:ext uri="{FF2B5EF4-FFF2-40B4-BE49-F238E27FC236}">
                  <a16:creationId xmlns:a16="http://schemas.microsoft.com/office/drawing/2014/main" id="{6261FBCB-3EAF-4173-994D-13BA21C5288C}"/>
                </a:ext>
              </a:extLst>
            </p:cNvPr>
            <p:cNvCxnSpPr/>
            <p:nvPr/>
          </p:nvCxnSpPr>
          <p:spPr>
            <a:xfrm>
              <a:off x="4518025" y="6070746"/>
              <a:ext cx="2254250" cy="0"/>
            </a:xfrm>
            <a:prstGeom prst="line">
              <a:avLst/>
            </a:prstGeom>
            <a:ln w="19050">
              <a:solidFill>
                <a:srgbClr val="009C9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テキスト ボックス 81">
              <a:extLst>
                <a:ext uri="{FF2B5EF4-FFF2-40B4-BE49-F238E27FC236}">
                  <a16:creationId xmlns:a16="http://schemas.microsoft.com/office/drawing/2014/main" id="{9EB54615-2919-4186-BA31-BF6F87607829}"/>
                </a:ext>
              </a:extLst>
            </p:cNvPr>
            <p:cNvSpPr txBox="1"/>
            <p:nvPr/>
          </p:nvSpPr>
          <p:spPr>
            <a:xfrm>
              <a:off x="4561935" y="5838489"/>
              <a:ext cx="3349948" cy="20399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ja-JP" altLang="en-US" sz="18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情報提供 </a:t>
              </a:r>
              <a:r>
                <a:rPr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（ボランティアに関すること、生活に役立つ情報など）</a:t>
              </a:r>
              <a:endParaRPr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95899D85-B01E-4B2C-99BE-CB43217571F7}"/>
              </a:ext>
            </a:extLst>
          </p:cNvPr>
          <p:cNvSpPr txBox="1"/>
          <p:nvPr/>
        </p:nvSpPr>
        <p:spPr>
          <a:xfrm>
            <a:off x="792932" y="6509618"/>
            <a:ext cx="971550" cy="3231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ja-JP" altLang="en-US" sz="15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内　容</a:t>
            </a: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4E1D3FC7-F95C-42BE-A71F-F0703469646D}"/>
              </a:ext>
            </a:extLst>
          </p:cNvPr>
          <p:cNvSpPr txBox="1"/>
          <p:nvPr/>
        </p:nvSpPr>
        <p:spPr>
          <a:xfrm>
            <a:off x="1743130" y="7661507"/>
            <a:ext cx="1400610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①専用フォーム　</a:t>
            </a:r>
            <a:endParaRPr kumimoji="1"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</a:t>
            </a:r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から申込み</a:t>
            </a:r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06CF0A10-7C49-4C59-9D6E-09033BC622E8}"/>
              </a:ext>
            </a:extLst>
          </p:cNvPr>
          <p:cNvSpPr/>
          <p:nvPr/>
        </p:nvSpPr>
        <p:spPr>
          <a:xfrm>
            <a:off x="3167525" y="7786463"/>
            <a:ext cx="317936" cy="301073"/>
          </a:xfrm>
          <a:prstGeom prst="rightArrow">
            <a:avLst/>
          </a:prstGeom>
          <a:solidFill>
            <a:schemeClr val="accent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CCA290BC-B10D-45D5-BB8A-740500F4475A}"/>
              </a:ext>
            </a:extLst>
          </p:cNvPr>
          <p:cNvSpPr txBox="1"/>
          <p:nvPr/>
        </p:nvSpPr>
        <p:spPr>
          <a:xfrm>
            <a:off x="3619101" y="7695639"/>
            <a:ext cx="1400610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②</a:t>
            </a:r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受付完了</a:t>
            </a:r>
            <a:endParaRPr kumimoji="1"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メールを受信</a:t>
            </a:r>
            <a:endParaRPr kumimoji="1"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7" name="矢印: 右 86">
            <a:extLst>
              <a:ext uri="{FF2B5EF4-FFF2-40B4-BE49-F238E27FC236}">
                <a16:creationId xmlns:a16="http://schemas.microsoft.com/office/drawing/2014/main" id="{9EF92A1F-F2FA-4E65-A152-9F4C6C598BB1}"/>
              </a:ext>
            </a:extLst>
          </p:cNvPr>
          <p:cNvSpPr/>
          <p:nvPr/>
        </p:nvSpPr>
        <p:spPr>
          <a:xfrm>
            <a:off x="5091900" y="7787687"/>
            <a:ext cx="317936" cy="301073"/>
          </a:xfrm>
          <a:prstGeom prst="rightArrow">
            <a:avLst/>
          </a:prstGeom>
          <a:solidFill>
            <a:schemeClr val="accent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00D77444-2838-4E12-A5CD-CAB864AF9F5C}"/>
              </a:ext>
            </a:extLst>
          </p:cNvPr>
          <p:cNvSpPr txBox="1"/>
          <p:nvPr/>
        </p:nvSpPr>
        <p:spPr>
          <a:xfrm>
            <a:off x="5548502" y="7692707"/>
            <a:ext cx="1539429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③当日、メールと</a:t>
            </a:r>
            <a:endParaRPr kumimoji="1"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学生証を提示</a:t>
            </a:r>
            <a:endParaRPr kumimoji="1"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67DEC7C-0505-4E38-874A-2302AE7C56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897" y="8201374"/>
            <a:ext cx="551312" cy="76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吹き出し: 円形 11">
            <a:extLst>
              <a:ext uri="{FF2B5EF4-FFF2-40B4-BE49-F238E27FC236}">
                <a16:creationId xmlns:a16="http://schemas.microsoft.com/office/drawing/2014/main" id="{A542A20B-D1B7-44D5-B499-8796A644FDCB}"/>
              </a:ext>
            </a:extLst>
          </p:cNvPr>
          <p:cNvSpPr/>
          <p:nvPr/>
        </p:nvSpPr>
        <p:spPr>
          <a:xfrm>
            <a:off x="3430750" y="8182506"/>
            <a:ext cx="1050584" cy="760383"/>
          </a:xfrm>
          <a:prstGeom prst="wedgeEllipseCallout">
            <a:avLst>
              <a:gd name="adj1" fmla="val 59684"/>
              <a:gd name="adj2" fmla="val 29036"/>
            </a:avLst>
          </a:prstGeom>
          <a:solidFill>
            <a:srgbClr val="FFE72D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申込みを</a:t>
            </a:r>
            <a:endParaRPr kumimoji="1"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受付ました</a:t>
            </a:r>
            <a:r>
              <a:rPr kumimoji="1"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!</a:t>
            </a:r>
            <a:endParaRPr kumimoji="1"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028" name="Picture 4" descr="Eメールのイラスト">
            <a:extLst>
              <a:ext uri="{FF2B5EF4-FFF2-40B4-BE49-F238E27FC236}">
                <a16:creationId xmlns:a16="http://schemas.microsoft.com/office/drawing/2014/main" id="{375A2C62-AF47-4B2D-BE07-DFD0F7BAC3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8486" y="8156806"/>
            <a:ext cx="345490" cy="34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E01BD83A-38ED-4900-8112-151FAFF3C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3538" y="8210853"/>
            <a:ext cx="622970" cy="48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C6BDB526-0357-4D4B-9191-F2ADE6D7A5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206"/>
          <a:stretch/>
        </p:blipFill>
        <p:spPr bwMode="auto">
          <a:xfrm>
            <a:off x="6411532" y="8182506"/>
            <a:ext cx="712892" cy="907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9A197F19-5C4E-437D-A32F-01C7D5C449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014">
            <a:off x="5829313" y="8394477"/>
            <a:ext cx="638704" cy="693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799D8BB8-CA4C-47DE-819D-653E88EB9DB7}"/>
              </a:ext>
            </a:extLst>
          </p:cNvPr>
          <p:cNvSpPr/>
          <p:nvPr/>
        </p:nvSpPr>
        <p:spPr>
          <a:xfrm rot="2267465">
            <a:off x="6027879" y="8556952"/>
            <a:ext cx="230541" cy="379057"/>
          </a:xfrm>
          <a:prstGeom prst="round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D841C11-78FA-4F0B-8F9B-74F764F29D09}"/>
              </a:ext>
            </a:extLst>
          </p:cNvPr>
          <p:cNvSpPr txBox="1"/>
          <p:nvPr/>
        </p:nvSpPr>
        <p:spPr>
          <a:xfrm rot="2233926">
            <a:off x="5884606" y="8572861"/>
            <a:ext cx="541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受付</a:t>
            </a:r>
            <a:endParaRPr lang="en-US" altLang="ja-JP" sz="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完了</a:t>
            </a:r>
            <a:endParaRPr lang="en-US" altLang="ja-JP" sz="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2050" name="Picture 2" descr="logo">
            <a:extLst>
              <a:ext uri="{FF2B5EF4-FFF2-40B4-BE49-F238E27FC236}">
                <a16:creationId xmlns:a16="http://schemas.microsoft.com/office/drawing/2014/main" id="{2BB31D8D-3414-492D-BAF7-05A8B6AB7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49" y="128827"/>
            <a:ext cx="2554474" cy="470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6" descr="\\Server-win\share\アスクル関連\１月作業\0111アスクル\AI\002_922d_singlemother\obi.png">
            <a:extLst>
              <a:ext uri="{FF2B5EF4-FFF2-40B4-BE49-F238E27FC236}">
                <a16:creationId xmlns:a16="http://schemas.microsoft.com/office/drawing/2014/main" id="{980B4E74-6D24-49EA-A69D-BED52F882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1834" y="7655210"/>
            <a:ext cx="991870" cy="335280"/>
          </a:xfrm>
          <a:prstGeom prst="rect">
            <a:avLst/>
          </a:prstGeom>
          <a:noFill/>
        </p:spPr>
      </p:pic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6CFE9658-38D7-4019-8BDE-EDFD0B07148B}"/>
              </a:ext>
            </a:extLst>
          </p:cNvPr>
          <p:cNvSpPr txBox="1"/>
          <p:nvPr/>
        </p:nvSpPr>
        <p:spPr>
          <a:xfrm>
            <a:off x="758466" y="7650401"/>
            <a:ext cx="1005497" cy="3231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15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申込み</a:t>
            </a:r>
            <a:endParaRPr kumimoji="1" lang="ja-JP" altLang="en-US" sz="15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6" name="図 5" descr="QR コード&#10;&#10;自動的に生成された説明">
            <a:extLst>
              <a:ext uri="{FF2B5EF4-FFF2-40B4-BE49-F238E27FC236}">
                <a16:creationId xmlns:a16="http://schemas.microsoft.com/office/drawing/2014/main" id="{46C077D7-AA22-B5FA-7A8E-92310904673C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194" y="8186047"/>
            <a:ext cx="860821" cy="860821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F709F0F-FD2D-6E04-8C8F-987B077DDA72}"/>
              </a:ext>
            </a:extLst>
          </p:cNvPr>
          <p:cNvSpPr txBox="1"/>
          <p:nvPr/>
        </p:nvSpPr>
        <p:spPr>
          <a:xfrm>
            <a:off x="1968826" y="3929658"/>
            <a:ext cx="3911834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ja-JP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当日来られない場合は、別日で応相談</a:t>
            </a:r>
            <a:endParaRPr kumimoji="1" lang="ja-JP" altLang="en-US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1132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\\Server-win\share\アスクル関連\１月作業\0111アスクル\AI\002_922d_singlemother\haike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-78914" y="-37099"/>
            <a:ext cx="7889373" cy="10944812"/>
          </a:xfrm>
          <a:prstGeom prst="rect">
            <a:avLst/>
          </a:prstGeom>
          <a:noFill/>
          <a:ln>
            <a:solidFill>
              <a:srgbClr val="FFE72D"/>
            </a:solidFill>
          </a:ln>
        </p:spPr>
      </p:pic>
      <p:pic>
        <p:nvPicPr>
          <p:cNvPr id="3" name="Picture 4" descr="\\Server-win\share\アスクル関連\１月作業\0111アスクル\AI\002_922d_singlemother\haieishir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8535" y="514155"/>
            <a:ext cx="7021513" cy="10031413"/>
          </a:xfrm>
          <a:prstGeom prst="rect">
            <a:avLst/>
          </a:prstGeom>
          <a:noFill/>
        </p:spPr>
      </p:pic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4E1D3FC7-F95C-42BE-A71F-F0703469646D}"/>
              </a:ext>
            </a:extLst>
          </p:cNvPr>
          <p:cNvSpPr txBox="1"/>
          <p:nvPr/>
        </p:nvSpPr>
        <p:spPr>
          <a:xfrm>
            <a:off x="685725" y="3644125"/>
            <a:ext cx="4129197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①専用フォームから申込み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をしてください。</a:t>
            </a:r>
            <a:endParaRPr kumimoji="1"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CCA290BC-B10D-45D5-BB8A-740500F4475A}"/>
              </a:ext>
            </a:extLst>
          </p:cNvPr>
          <p:cNvSpPr txBox="1"/>
          <p:nvPr/>
        </p:nvSpPr>
        <p:spPr>
          <a:xfrm>
            <a:off x="689898" y="5200732"/>
            <a:ext cx="6021188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②</a:t>
            </a:r>
            <a:r>
              <a: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申込が完了すると、入力いただいたメールアドレスに受付完了の</a:t>
            </a:r>
            <a:endParaRPr kumimoji="1"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メールが届きます。 </a:t>
            </a:r>
            <a:endParaRPr kumimoji="1"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00D77444-2838-4E12-A5CD-CAB864AF9F5C}"/>
              </a:ext>
            </a:extLst>
          </p:cNvPr>
          <p:cNvSpPr txBox="1"/>
          <p:nvPr/>
        </p:nvSpPr>
        <p:spPr>
          <a:xfrm>
            <a:off x="685725" y="6421750"/>
            <a:ext cx="5981587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③当日、「申し込み完了メール」と「学生証」をご提示ください。 </a:t>
            </a:r>
            <a:endParaRPr kumimoji="1"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0C5135C0-1581-45A5-B82C-3C66D5683F16}"/>
              </a:ext>
            </a:extLst>
          </p:cNvPr>
          <p:cNvSpPr txBox="1"/>
          <p:nvPr/>
        </p:nvSpPr>
        <p:spPr>
          <a:xfrm>
            <a:off x="766768" y="799201"/>
            <a:ext cx="6511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伊勢原</a:t>
            </a:r>
            <a:r>
              <a:rPr kumimoji="1" lang="ja-JP" altLang="en-US" sz="3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の大学生を応援します！</a:t>
            </a:r>
          </a:p>
        </p:txBody>
      </p:sp>
      <p:pic>
        <p:nvPicPr>
          <p:cNvPr id="2050" name="Picture 2" descr="フードバンクへ寄付された食品のイラスト">
            <a:extLst>
              <a:ext uri="{FF2B5EF4-FFF2-40B4-BE49-F238E27FC236}">
                <a16:creationId xmlns:a16="http://schemas.microsoft.com/office/drawing/2014/main" id="{D322A3A2-E77B-45C2-8C4C-CD3B7A653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57" y="1517635"/>
            <a:ext cx="885557" cy="9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66D97C7-E8DA-41C8-86DA-64D7C9FDF546}"/>
              </a:ext>
            </a:extLst>
          </p:cNvPr>
          <p:cNvSpPr txBox="1"/>
          <p:nvPr/>
        </p:nvSpPr>
        <p:spPr>
          <a:xfrm>
            <a:off x="1549128" y="1636375"/>
            <a:ext cx="5623137" cy="709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当日、配分される食料は、伊勢原市民の皆さま、企業・施設等から寄付していただいたものです。</a:t>
            </a:r>
          </a:p>
        </p:txBody>
      </p:sp>
      <p:pic>
        <p:nvPicPr>
          <p:cNvPr id="61" name="図 60" descr="ケーキ, 食品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59AE669F-2815-49B8-AE2C-1C067D8E98E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58189">
            <a:off x="1417076" y="8193622"/>
            <a:ext cx="468039" cy="557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図 59" descr="紙コップに入った飲み物&#10;&#10;自動的に生成された説明">
            <a:extLst>
              <a:ext uri="{FF2B5EF4-FFF2-40B4-BE49-F238E27FC236}">
                <a16:creationId xmlns:a16="http://schemas.microsoft.com/office/drawing/2014/main" id="{5966BAFF-D49C-4420-A6E5-C18DD90789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45923">
            <a:off x="747280" y="8151248"/>
            <a:ext cx="562355" cy="648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図 15" descr="図形&#10;&#10;中程度の精度で自動的に生成された説明">
            <a:extLst>
              <a:ext uri="{FF2B5EF4-FFF2-40B4-BE49-F238E27FC236}">
                <a16:creationId xmlns:a16="http://schemas.microsoft.com/office/drawing/2014/main" id="{481E5B17-BCF5-43E9-9BA5-81CED15BE21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128" y="2643462"/>
            <a:ext cx="4740329" cy="796945"/>
          </a:xfrm>
          <a:prstGeom prst="rect">
            <a:avLst/>
          </a:prstGeom>
        </p:spPr>
      </p:pic>
      <p:sp>
        <p:nvSpPr>
          <p:cNvPr id="100" name="テキスト ボックス 99"/>
          <p:cNvSpPr txBox="1"/>
          <p:nvPr/>
        </p:nvSpPr>
        <p:spPr>
          <a:xfrm>
            <a:off x="1973819" y="2757437"/>
            <a:ext cx="389094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申込みから当日までの流れ</a:t>
            </a:r>
            <a:endParaRPr kumimoji="1"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5236026C-BBA3-48C0-9A71-07A06EE3FB27}"/>
              </a:ext>
            </a:extLst>
          </p:cNvPr>
          <p:cNvSpPr txBox="1"/>
          <p:nvPr/>
        </p:nvSpPr>
        <p:spPr>
          <a:xfrm>
            <a:off x="980754" y="4076428"/>
            <a:ext cx="539152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申込フォーム</a:t>
            </a:r>
            <a:endParaRPr lang="en-US" altLang="ja-JP" sz="14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 </a:t>
            </a:r>
            <a:r>
              <a:rPr lang="en-US" altLang="ja-JP" sz="12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https://forms.gle/GfkWTpSv1PiYVZBP9</a:t>
            </a:r>
          </a:p>
          <a:p>
            <a:endParaRPr lang="en-US" altLang="ja-JP" sz="8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en-US" altLang="ja-JP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 ※</a:t>
            </a: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「フォームでの申込が難しい」、「質問がある」など、</a:t>
            </a:r>
            <a:endParaRPr lang="en-US" altLang="ja-JP" sz="14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何かございましたら、伊勢原市社協までお問合せください。</a:t>
            </a: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6BB32C43-9A8E-44E9-93AD-696EF419D960}"/>
              </a:ext>
            </a:extLst>
          </p:cNvPr>
          <p:cNvSpPr txBox="1"/>
          <p:nvPr/>
        </p:nvSpPr>
        <p:spPr>
          <a:xfrm>
            <a:off x="1036496" y="5763128"/>
            <a:ext cx="61840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※</a:t>
            </a: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メールが届かない場合は、申込ができていない可能性がありますので、</a:t>
            </a:r>
            <a:endParaRPr lang="en-US" altLang="ja-JP" sz="14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確認のためお問合せください。</a:t>
            </a: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1EBFC80B-0082-4B0F-B40D-2F48FD836526}"/>
              </a:ext>
            </a:extLst>
          </p:cNvPr>
          <p:cNvSpPr txBox="1"/>
          <p:nvPr/>
        </p:nvSpPr>
        <p:spPr>
          <a:xfrm>
            <a:off x="1028457" y="6816342"/>
            <a:ext cx="614941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※</a:t>
            </a: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学生証がない方は、学生の身分がわかるものをお持ちください。</a:t>
            </a:r>
            <a:endParaRPr lang="en-US" altLang="ja-JP" sz="14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持ち帰り用のビニール袋を用意していますが、大きめのエコバック、キャリーバックなどの持参をお願いします。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D4D1D7EA-9669-4EEE-91F9-F78BE02965C5}"/>
              </a:ext>
            </a:extLst>
          </p:cNvPr>
          <p:cNvSpPr txBox="1"/>
          <p:nvPr/>
        </p:nvSpPr>
        <p:spPr>
          <a:xfrm>
            <a:off x="6002822" y="4470787"/>
            <a:ext cx="107828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申込フォーム</a:t>
            </a:r>
            <a:endParaRPr lang="en-US" altLang="ja-JP" sz="11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ctr"/>
            <a:r>
              <a:rPr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Ｑ</a:t>
            </a:r>
            <a:r>
              <a:rPr lang="en-US" altLang="ja-JP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R</a:t>
            </a:r>
            <a:r>
              <a:rPr lang="ja-JP" altLang="en-US" sz="11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コード</a:t>
            </a:r>
            <a:endParaRPr lang="en-US" altLang="ja-JP" sz="11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pic>
        <p:nvPicPr>
          <p:cNvPr id="2" name="図 1" descr="QR コード&#10;&#10;自動的に生成された説明">
            <a:extLst>
              <a:ext uri="{FF2B5EF4-FFF2-40B4-BE49-F238E27FC236}">
                <a16:creationId xmlns:a16="http://schemas.microsoft.com/office/drawing/2014/main" id="{586D74E8-5B00-F8A8-9403-638504A1C6C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165" y="3673892"/>
            <a:ext cx="805071" cy="805071"/>
          </a:xfrm>
          <a:prstGeom prst="rect">
            <a:avLst/>
          </a:prstGeom>
        </p:spPr>
      </p:pic>
      <p:pic>
        <p:nvPicPr>
          <p:cNvPr id="5" name="図 4" descr="人, 食品, 民衆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31D8B911-DD20-7142-214A-7269860C12D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3685" y="8062654"/>
            <a:ext cx="2879776" cy="21598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図 7" descr="屋内, テーブル, ボックス, 座る が含まれている画像&#10;&#10;自動的に生成された説明">
            <a:extLst>
              <a:ext uri="{FF2B5EF4-FFF2-40B4-BE49-F238E27FC236}">
                <a16:creationId xmlns:a16="http://schemas.microsoft.com/office/drawing/2014/main" id="{D4AB145F-DB89-1EC9-6507-B0E66E72CB94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842" y="9212304"/>
            <a:ext cx="1997741" cy="11237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図 11" descr="屋内, テーブル, 部屋, 暮らし が含まれている画像&#10;&#10;自動的に生成された説明">
            <a:extLst>
              <a:ext uri="{FF2B5EF4-FFF2-40B4-BE49-F238E27FC236}">
                <a16:creationId xmlns:a16="http://schemas.microsoft.com/office/drawing/2014/main" id="{A512620C-3D37-1DC4-FFDB-B0C03B7A1736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6" r="29462"/>
          <a:stretch/>
        </p:blipFill>
        <p:spPr>
          <a:xfrm>
            <a:off x="572114" y="9049388"/>
            <a:ext cx="1463690" cy="13380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図 9" descr="屋内, テーブル, 食品, カウンター が含まれている画像&#10;&#10;自動的に生成された説明">
            <a:extLst>
              <a:ext uri="{FF2B5EF4-FFF2-40B4-BE49-F238E27FC236}">
                <a16:creationId xmlns:a16="http://schemas.microsoft.com/office/drawing/2014/main" id="{033A7F75-B93F-AFEA-92FA-41513A9EE199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2741" y="7868590"/>
            <a:ext cx="2234421" cy="12568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32060787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 lIns="0" tIns="0" rIns="0" bIns="0">
        <a:spAutoFit/>
      </a:bodyPr>
      <a:lstStyle>
        <a:defPPr>
          <a:defRPr sz="3200" b="1" dirty="0" smtClean="0">
            <a:latin typeface="HGP創英角ｺﾞｼｯｸUB" panose="020B0900000000000000" pitchFamily="50" charset="-128"/>
            <a:ea typeface="HGP創英角ｺﾞｼｯｸUB" panose="020B0900000000000000" pitchFamily="50" charset="-128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372</Words>
  <Application>Microsoft Office PowerPoint</Application>
  <PresentationFormat>ユーザー設定</PresentationFormat>
  <Paragraphs>53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HGPｺﾞｼｯｸE</vt:lpstr>
      <vt:lpstr>HGP創英角ｺﾞｼｯｸUB</vt:lpstr>
      <vt:lpstr>HGｺﾞｼｯｸM</vt:lpstr>
      <vt:lpstr>UD デジタル 教科書体 N-B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2017-01-19T10:37:45Z</dcterms:created>
  <dcterms:modified xsi:type="dcterms:W3CDTF">2023-04-24T04:43:34Z</dcterms:modified>
</cp:coreProperties>
</file>