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sldIdLst>
    <p:sldId id="258" r:id="rId2"/>
    <p:sldId id="257" r:id="rId3"/>
  </p:sldIdLst>
  <p:sldSz cx="9906000" cy="6858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wner" initials="O" lastIdx="1" clrIdx="0">
    <p:extLst>
      <p:ext uri="{19B8F6BF-5375-455C-9EA6-DF929625EA0E}">
        <p15:presenceInfo xmlns:p15="http://schemas.microsoft.com/office/powerpoint/2012/main" userId="Ow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EF8"/>
    <a:srgbClr val="FDF3ED"/>
    <a:srgbClr val="5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13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9" y="1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F7857-B31D-484F-AB4C-C0EAF9A3C941}" type="datetimeFigureOut">
              <a:rPr kumimoji="1" lang="ja-JP" altLang="en-US" smtClean="0"/>
              <a:t>2021/12/10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1243013"/>
            <a:ext cx="48418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9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864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9" y="9440864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04C2F-FCFC-44CB-BD83-E1C929BF11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486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4C2F-FCFC-44CB-BD83-E1C929BF117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4276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4C2F-FCFC-44CB-BD83-E1C929BF117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600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D69-8E36-4F0C-B2D6-B0EC6BEAEE46}" type="datetimeFigureOut">
              <a:rPr kumimoji="1" lang="ja-JP" altLang="en-US" smtClean="0"/>
              <a:t>2021/12/10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3D27-B06A-4719-8AAE-176FF25CBB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5474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D69-8E36-4F0C-B2D6-B0EC6BEAEE46}" type="datetimeFigureOut">
              <a:rPr kumimoji="1" lang="ja-JP" altLang="en-US" smtClean="0"/>
              <a:t>2021/12/10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3D27-B06A-4719-8AAE-176FF25CBB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9880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D69-8E36-4F0C-B2D6-B0EC6BEAEE46}" type="datetimeFigureOut">
              <a:rPr kumimoji="1" lang="ja-JP" altLang="en-US" smtClean="0"/>
              <a:t>2021/12/10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3D27-B06A-4719-8AAE-176FF25CBB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656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D69-8E36-4F0C-B2D6-B0EC6BEAEE46}" type="datetimeFigureOut">
              <a:rPr kumimoji="1" lang="ja-JP" altLang="en-US" smtClean="0"/>
              <a:t>2021/12/10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3D27-B06A-4719-8AAE-176FF25CBB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3317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D69-8E36-4F0C-B2D6-B0EC6BEAEE46}" type="datetimeFigureOut">
              <a:rPr kumimoji="1" lang="ja-JP" altLang="en-US" smtClean="0"/>
              <a:t>2021/12/10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3D27-B06A-4719-8AAE-176FF25CBB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75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D69-8E36-4F0C-B2D6-B0EC6BEAEE46}" type="datetimeFigureOut">
              <a:rPr kumimoji="1" lang="ja-JP" altLang="en-US" smtClean="0"/>
              <a:t>2021/12/10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3D27-B06A-4719-8AAE-176FF25CBB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2968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D69-8E36-4F0C-B2D6-B0EC6BEAEE46}" type="datetimeFigureOut">
              <a:rPr kumimoji="1" lang="ja-JP" altLang="en-US" smtClean="0"/>
              <a:t>2021/12/10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3D27-B06A-4719-8AAE-176FF25CBB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059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D69-8E36-4F0C-B2D6-B0EC6BEAEE46}" type="datetimeFigureOut">
              <a:rPr kumimoji="1" lang="ja-JP" altLang="en-US" smtClean="0"/>
              <a:t>2021/12/10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3D27-B06A-4719-8AAE-176FF25CBB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309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D69-8E36-4F0C-B2D6-B0EC6BEAEE46}" type="datetimeFigureOut">
              <a:rPr kumimoji="1" lang="ja-JP" altLang="en-US" smtClean="0"/>
              <a:t>2021/12/10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3D27-B06A-4719-8AAE-176FF25CBB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15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D69-8E36-4F0C-B2D6-B0EC6BEAEE46}" type="datetimeFigureOut">
              <a:rPr kumimoji="1" lang="ja-JP" altLang="en-US" smtClean="0"/>
              <a:t>2021/12/10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3D27-B06A-4719-8AAE-176FF25CBB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888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D69-8E36-4F0C-B2D6-B0EC6BEAEE46}" type="datetimeFigureOut">
              <a:rPr kumimoji="1" lang="ja-JP" altLang="en-US" smtClean="0"/>
              <a:t>2021/12/10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3D27-B06A-4719-8AAE-176FF25CBB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2043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1BD69-8E36-4F0C-B2D6-B0EC6BEAEE46}" type="datetimeFigureOut">
              <a:rPr kumimoji="1" lang="ja-JP" altLang="en-US" smtClean="0"/>
              <a:t>2021/12/10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F3D27-B06A-4719-8AAE-176FF25CBB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540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s://www.imairumo.com/anpi/" TargetMode="External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83B9552-D87C-4323-99E2-BCB293280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60" y="215219"/>
            <a:ext cx="4586781" cy="714966"/>
          </a:xfrm>
          <a:prstGeom prst="roundRect">
            <a:avLst>
              <a:gd name="adj" fmla="val 16667"/>
            </a:avLst>
          </a:prstGeom>
          <a:noFill/>
          <a:ln w="146050" cmpd="tri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algn="just"/>
            <a:r>
              <a:rPr lang="en-US" sz="1200">
                <a:solidFill>
                  <a:schemeClr val="accent6">
                    <a:lumMod val="7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 </a:t>
            </a:r>
            <a:endParaRPr lang="ja-JP" sz="1200">
              <a:solidFill>
                <a:schemeClr val="accent6">
                  <a:lumMod val="75000"/>
                </a:schemeClr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183D24E-7B30-4A7E-8281-DCB13D39CD34}"/>
              </a:ext>
            </a:extLst>
          </p:cNvPr>
          <p:cNvSpPr>
            <a:spLocks/>
          </p:cNvSpPr>
          <p:nvPr/>
        </p:nvSpPr>
        <p:spPr>
          <a:xfrm>
            <a:off x="957300" y="630706"/>
            <a:ext cx="3167855" cy="253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05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NO.6</a:t>
            </a:r>
            <a:r>
              <a:rPr lang="en-US" altLang="ja-JP" sz="105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</a:t>
            </a:r>
            <a:r>
              <a:rPr lang="en-US" sz="105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sz="105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令和</a:t>
            </a:r>
            <a:r>
              <a:rPr lang="en-US" sz="105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3</a:t>
            </a:r>
            <a:r>
              <a:rPr lang="ja-JP" sz="105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年</a:t>
            </a:r>
            <a:r>
              <a:rPr lang="en-US" altLang="ja-JP" sz="105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12</a:t>
            </a:r>
            <a:r>
              <a:rPr lang="ja-JP" sz="105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月号　</a:t>
            </a:r>
            <a:r>
              <a:rPr lang="ja-JP" sz="105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令和 </a:t>
            </a:r>
            <a:r>
              <a:rPr lang="en-US" altLang="ja-JP" sz="105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3</a:t>
            </a:r>
            <a:r>
              <a:rPr lang="ja-JP" sz="105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年</a:t>
            </a:r>
            <a:r>
              <a:rPr lang="en-US" altLang="ja-JP" sz="105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12</a:t>
            </a:r>
            <a:r>
              <a:rPr lang="ja-JP" sz="105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月</a:t>
            </a:r>
            <a:r>
              <a:rPr lang="en-US" sz="105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</a:t>
            </a:r>
            <a:r>
              <a:rPr lang="ja-JP" sz="105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日発行</a:t>
            </a:r>
            <a:endParaRPr lang="ja-JP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E27D4E-3323-45C5-8EE2-BB09413DF26B}"/>
              </a:ext>
            </a:extLst>
          </p:cNvPr>
          <p:cNvSpPr txBox="1"/>
          <p:nvPr/>
        </p:nvSpPr>
        <p:spPr>
          <a:xfrm>
            <a:off x="450750" y="195460"/>
            <a:ext cx="4180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accent6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南部包括支援センター便り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CAC73AD-71B7-4DE1-87A9-6E0FD66E744C}"/>
              </a:ext>
            </a:extLst>
          </p:cNvPr>
          <p:cNvSpPr txBox="1"/>
          <p:nvPr/>
        </p:nvSpPr>
        <p:spPr>
          <a:xfrm>
            <a:off x="145060" y="1047559"/>
            <a:ext cx="4675522" cy="43088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</a:rPr>
              <a:t>冬季に気をつけたい </a:t>
            </a:r>
            <a:r>
              <a:rPr kumimoji="1" lang="ja-JP" altLang="en-US" sz="2200" b="1" dirty="0">
                <a:solidFill>
                  <a:schemeClr val="bg1"/>
                </a:solidFill>
              </a:rPr>
              <a:t>体調不良 </a:t>
            </a:r>
            <a:r>
              <a:rPr kumimoji="1" lang="ja-JP" altLang="en-US" sz="2000" b="1" dirty="0">
                <a:solidFill>
                  <a:schemeClr val="bg1"/>
                </a:solidFill>
              </a:rPr>
              <a:t>や </a:t>
            </a:r>
            <a:r>
              <a:rPr kumimoji="1" lang="ja-JP" altLang="en-US" sz="2200" b="1" dirty="0">
                <a:solidFill>
                  <a:schemeClr val="bg1"/>
                </a:solidFill>
              </a:rPr>
              <a:t>ケガ</a:t>
            </a: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EBAE0D29-E7CB-409D-B749-D06C678B63AF}"/>
              </a:ext>
            </a:extLst>
          </p:cNvPr>
          <p:cNvSpPr/>
          <p:nvPr/>
        </p:nvSpPr>
        <p:spPr>
          <a:xfrm>
            <a:off x="190959" y="1727135"/>
            <a:ext cx="4586781" cy="166787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70F8498-7C5C-440F-B42A-8FB789C527F0}"/>
              </a:ext>
            </a:extLst>
          </p:cNvPr>
          <p:cNvSpPr txBox="1"/>
          <p:nvPr/>
        </p:nvSpPr>
        <p:spPr>
          <a:xfrm>
            <a:off x="481172" y="1531212"/>
            <a:ext cx="138197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</a:rPr>
              <a:t>① 感染症</a:t>
            </a:r>
            <a:endParaRPr kumimoji="1" lang="en-US" altLang="ja-JP" b="1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EBCCD70-5729-4630-96EC-D9E6BFDFAF41}"/>
              </a:ext>
            </a:extLst>
          </p:cNvPr>
          <p:cNvSpPr txBox="1"/>
          <p:nvPr/>
        </p:nvSpPr>
        <p:spPr>
          <a:xfrm>
            <a:off x="2380341" y="1531212"/>
            <a:ext cx="208422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② インフルエンザ</a:t>
            </a: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D2D5DC59-8B97-48AD-8B64-80B1CB869E4B}"/>
              </a:ext>
            </a:extLst>
          </p:cNvPr>
          <p:cNvSpPr/>
          <p:nvPr/>
        </p:nvSpPr>
        <p:spPr>
          <a:xfrm>
            <a:off x="147330" y="3640987"/>
            <a:ext cx="2268000" cy="27000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1B6C32B-5711-4BD0-AE2C-016B91BDCFDD}"/>
              </a:ext>
            </a:extLst>
          </p:cNvPr>
          <p:cNvSpPr txBox="1"/>
          <p:nvPr/>
        </p:nvSpPr>
        <p:spPr>
          <a:xfrm>
            <a:off x="386255" y="2370748"/>
            <a:ext cx="3236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u="sng" dirty="0"/>
              <a:t>症状：</a:t>
            </a:r>
            <a:endParaRPr kumimoji="1" lang="en-US" altLang="ja-JP" sz="1400" u="sng" dirty="0"/>
          </a:p>
          <a:p>
            <a:r>
              <a:rPr kumimoji="1" lang="ja-JP" altLang="en-US" sz="1400" b="1" dirty="0"/>
              <a:t>発熱、倦怠感、咳、関節痛、下痢 </a:t>
            </a:r>
            <a:r>
              <a:rPr kumimoji="1" lang="ja-JP" altLang="en-US" sz="1100" b="1" dirty="0"/>
              <a:t>など</a:t>
            </a:r>
            <a:endParaRPr kumimoji="1" lang="en-US" altLang="ja-JP" sz="14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6E494F4-B8B4-4324-8D2D-4C22F3F013BA}"/>
              </a:ext>
            </a:extLst>
          </p:cNvPr>
          <p:cNvSpPr txBox="1"/>
          <p:nvPr/>
        </p:nvSpPr>
        <p:spPr>
          <a:xfrm>
            <a:off x="401084" y="1903864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u="sng" dirty="0"/>
              <a:t>原因：</a:t>
            </a:r>
            <a:endParaRPr kumimoji="1" lang="en-US" altLang="ja-JP" sz="1400" u="sng" dirty="0"/>
          </a:p>
          <a:p>
            <a:r>
              <a:rPr kumimoji="1" lang="ja-JP" altLang="en-US" sz="1400" b="1" dirty="0"/>
              <a:t>ウイルス、免疫力の低下</a:t>
            </a:r>
            <a:endParaRPr kumimoji="1" lang="en-US" altLang="ja-JP" sz="14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2FE7C28-9FD4-42AE-80F1-EA4DBBDA1610}"/>
              </a:ext>
            </a:extLst>
          </p:cNvPr>
          <p:cNvSpPr txBox="1"/>
          <p:nvPr/>
        </p:nvSpPr>
        <p:spPr>
          <a:xfrm>
            <a:off x="383270" y="2860439"/>
            <a:ext cx="39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u="sng" dirty="0"/>
              <a:t>対策：</a:t>
            </a:r>
            <a:endParaRPr kumimoji="1" lang="en-US" altLang="ja-JP" sz="1400" u="sng" dirty="0"/>
          </a:p>
          <a:p>
            <a:r>
              <a:rPr kumimoji="1" lang="ja-JP" altLang="en-US" sz="1400" b="1" dirty="0"/>
              <a:t>うがい、手洗い、マスク着用、水分補給、換気</a:t>
            </a:r>
            <a:endParaRPr kumimoji="1" lang="en-US" altLang="ja-JP" sz="1400" b="1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D0C9ABF-EFC4-4054-9CF9-CA80A475199D}"/>
              </a:ext>
            </a:extLst>
          </p:cNvPr>
          <p:cNvSpPr txBox="1"/>
          <p:nvPr/>
        </p:nvSpPr>
        <p:spPr>
          <a:xfrm>
            <a:off x="400716" y="3475463"/>
            <a:ext cx="185339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③ 隠れ脱水症状</a:t>
            </a:r>
            <a:endParaRPr kumimoji="1" lang="en-US" altLang="ja-JP" b="1" dirty="0">
              <a:solidFill>
                <a:schemeClr val="bg1"/>
              </a:solidFill>
            </a:endParaRPr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74F2D31F-DADD-4782-856F-B967819DB051}"/>
              </a:ext>
            </a:extLst>
          </p:cNvPr>
          <p:cNvSpPr/>
          <p:nvPr/>
        </p:nvSpPr>
        <p:spPr>
          <a:xfrm>
            <a:off x="2538514" y="3598957"/>
            <a:ext cx="2268000" cy="267003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33521B7-7CA6-4918-A1DD-F09EA7CE3CF0}"/>
              </a:ext>
            </a:extLst>
          </p:cNvPr>
          <p:cNvSpPr txBox="1"/>
          <p:nvPr/>
        </p:nvSpPr>
        <p:spPr>
          <a:xfrm>
            <a:off x="2859649" y="3472313"/>
            <a:ext cx="1622560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④ 低温やけど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6E22D393-9DF3-4D04-BF2D-BAB73B659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461" y="1937358"/>
            <a:ext cx="698867" cy="634222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8D18201-EC16-46EF-AA08-73F8261A00BE}"/>
              </a:ext>
            </a:extLst>
          </p:cNvPr>
          <p:cNvSpPr txBox="1"/>
          <p:nvPr/>
        </p:nvSpPr>
        <p:spPr>
          <a:xfrm>
            <a:off x="179344" y="4420638"/>
            <a:ext cx="23391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u="sng" dirty="0"/>
              <a:t>症状：</a:t>
            </a:r>
            <a:endParaRPr kumimoji="1" lang="en-US" altLang="ja-JP" sz="1400" u="sng" dirty="0"/>
          </a:p>
          <a:p>
            <a:r>
              <a:rPr kumimoji="1" lang="ja-JP" altLang="en-US" sz="1400" b="1" dirty="0"/>
              <a:t>だるさ、頭痛、食欲不振、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胃もたれ、足がつる </a:t>
            </a:r>
            <a:r>
              <a:rPr kumimoji="1" lang="ja-JP" altLang="en-US" sz="1100" b="1" dirty="0"/>
              <a:t>など</a:t>
            </a:r>
            <a:endParaRPr kumimoji="1" lang="en-US" altLang="ja-JP" sz="1400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3E37743-328E-4DBC-9F0C-093603C7221F}"/>
              </a:ext>
            </a:extLst>
          </p:cNvPr>
          <p:cNvSpPr txBox="1"/>
          <p:nvPr/>
        </p:nvSpPr>
        <p:spPr>
          <a:xfrm>
            <a:off x="168025" y="3857401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u="sng" dirty="0"/>
              <a:t>原因：</a:t>
            </a:r>
            <a:endParaRPr kumimoji="1" lang="en-US" altLang="ja-JP" sz="1400" u="sng" dirty="0"/>
          </a:p>
          <a:p>
            <a:r>
              <a:rPr kumimoji="1" lang="ja-JP" altLang="en-US" sz="1400" b="1" dirty="0"/>
              <a:t>水分の補給不足</a:t>
            </a:r>
            <a:endParaRPr kumimoji="1" lang="en-US" altLang="ja-JP" sz="1400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8EBD7B4-ECE9-416C-A884-89EAB798E15B}"/>
              </a:ext>
            </a:extLst>
          </p:cNvPr>
          <p:cNvSpPr txBox="1"/>
          <p:nvPr/>
        </p:nvSpPr>
        <p:spPr>
          <a:xfrm>
            <a:off x="179884" y="5148588"/>
            <a:ext cx="19800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u="sng" dirty="0"/>
              <a:t>対策：</a:t>
            </a:r>
            <a:endParaRPr kumimoji="1" lang="en-US" altLang="ja-JP" sz="1400" u="sng" dirty="0"/>
          </a:p>
          <a:p>
            <a:r>
              <a:rPr kumimoji="1" lang="ja-JP" altLang="en-US" sz="1400" b="1" dirty="0"/>
              <a:t>　こまめな水分補給、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　部屋の加湿</a:t>
            </a:r>
            <a:endParaRPr kumimoji="1" lang="en-US" altLang="ja-JP" sz="14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8182F39-9CFF-4330-97E4-690C7F2C6FCC}"/>
              </a:ext>
            </a:extLst>
          </p:cNvPr>
          <p:cNvSpPr txBox="1"/>
          <p:nvPr/>
        </p:nvSpPr>
        <p:spPr>
          <a:xfrm>
            <a:off x="2527862" y="3830727"/>
            <a:ext cx="23391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u="sng" dirty="0"/>
              <a:t>原因：</a:t>
            </a:r>
            <a:endParaRPr kumimoji="1" lang="en-US" altLang="ja-JP" sz="1400" u="sng" dirty="0"/>
          </a:p>
          <a:p>
            <a:r>
              <a:rPr kumimoji="1" lang="ja-JP" altLang="en-US" sz="1400" b="1" dirty="0"/>
              <a:t>カイロやホットカーペット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便座などで同じ部位を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温め続ける</a:t>
            </a:r>
            <a:endParaRPr kumimoji="1" lang="en-US" altLang="ja-JP" sz="14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2DEFDA2-5CAA-423F-A683-34529779BA79}"/>
              </a:ext>
            </a:extLst>
          </p:cNvPr>
          <p:cNvSpPr txBox="1"/>
          <p:nvPr/>
        </p:nvSpPr>
        <p:spPr>
          <a:xfrm>
            <a:off x="2527862" y="5449829"/>
            <a:ext cx="21595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u="sng" dirty="0"/>
              <a:t>対策：</a:t>
            </a:r>
            <a:endParaRPr kumimoji="1" lang="en-US" altLang="ja-JP" sz="1400" u="sng" dirty="0"/>
          </a:p>
          <a:p>
            <a:r>
              <a:rPr kumimoji="1" lang="ja-JP" altLang="en-US" sz="1400" b="1" dirty="0"/>
              <a:t>暖房器具のタイマー設定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衣類での温度調整</a:t>
            </a:r>
            <a:endParaRPr kumimoji="1" lang="en-US" altLang="ja-JP" sz="14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9C65DD4-93BF-41AE-9C41-1A06A79D4C28}"/>
              </a:ext>
            </a:extLst>
          </p:cNvPr>
          <p:cNvSpPr txBox="1"/>
          <p:nvPr/>
        </p:nvSpPr>
        <p:spPr>
          <a:xfrm>
            <a:off x="2527862" y="4730333"/>
            <a:ext cx="23391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u="sng" dirty="0"/>
              <a:t>症状：</a:t>
            </a:r>
            <a:endParaRPr kumimoji="1" lang="en-US" altLang="ja-JP" sz="1400" u="sng" dirty="0"/>
          </a:p>
          <a:p>
            <a:r>
              <a:rPr kumimoji="1" lang="ja-JP" altLang="en-US" sz="1400" b="1" dirty="0"/>
              <a:t>発赤、かゆみ、水ぶくれ、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細胞の壊死</a:t>
            </a:r>
            <a:endParaRPr kumimoji="1" lang="en-US" altLang="ja-JP" sz="1400" b="1" dirty="0"/>
          </a:p>
        </p:txBody>
      </p:sp>
      <p:pic>
        <p:nvPicPr>
          <p:cNvPr id="61" name="図 60">
            <a:extLst>
              <a:ext uri="{FF2B5EF4-FFF2-40B4-BE49-F238E27FC236}">
                <a16:creationId xmlns:a16="http://schemas.microsoft.com/office/drawing/2014/main" id="{89B8F889-4B7C-44D7-91CC-F14F894613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465" y="2381355"/>
            <a:ext cx="1057987" cy="86227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B31190F-258E-4694-B9E0-68359BC1C5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987" y="1775981"/>
            <a:ext cx="595511" cy="59551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CB31D67-6AD0-4600-B854-024457296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76" y="2165474"/>
            <a:ext cx="590143" cy="590143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5F078961-3777-44A0-8B43-AF75ECDBEC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32" y="5702071"/>
            <a:ext cx="856365" cy="893210"/>
          </a:xfrm>
          <a:prstGeom prst="rect">
            <a:avLst/>
          </a:prstGeom>
        </p:spPr>
      </p:pic>
      <p:sp>
        <p:nvSpPr>
          <p:cNvPr id="25" name="吹き出し: 角を丸めた四角形 24">
            <a:extLst>
              <a:ext uri="{FF2B5EF4-FFF2-40B4-BE49-F238E27FC236}">
                <a16:creationId xmlns:a16="http://schemas.microsoft.com/office/drawing/2014/main" id="{DCB06C90-D63B-4453-9683-219BC4B1F097}"/>
              </a:ext>
            </a:extLst>
          </p:cNvPr>
          <p:cNvSpPr/>
          <p:nvPr/>
        </p:nvSpPr>
        <p:spPr>
          <a:xfrm>
            <a:off x="792211" y="5979199"/>
            <a:ext cx="1850388" cy="505237"/>
          </a:xfrm>
          <a:prstGeom prst="wedgeRoundRectCallout">
            <a:avLst>
              <a:gd name="adj1" fmla="val -60737"/>
              <a:gd name="adj2" fmla="val -4420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D27CE44-3ECC-451D-A64C-38ACD7D80E00}"/>
              </a:ext>
            </a:extLst>
          </p:cNvPr>
          <p:cNvSpPr txBox="1"/>
          <p:nvPr/>
        </p:nvSpPr>
        <p:spPr>
          <a:xfrm>
            <a:off x="784094" y="6000984"/>
            <a:ext cx="2033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対策をしっかり行い、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寒い季節を乗り切りましょう！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008FACC-BF23-4CD4-B120-A8CD8906C5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68" y="4331790"/>
            <a:ext cx="639777" cy="804751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B1DCD25-E5C6-4BD1-B7C4-8F4A88AA1E5D}"/>
              </a:ext>
            </a:extLst>
          </p:cNvPr>
          <p:cNvSpPr/>
          <p:nvPr/>
        </p:nvSpPr>
        <p:spPr>
          <a:xfrm>
            <a:off x="4981760" y="721927"/>
            <a:ext cx="4834748" cy="6195708"/>
          </a:xfrm>
          <a:prstGeom prst="rect">
            <a:avLst/>
          </a:prstGeom>
          <a:blipFill dpi="0" rotWithShape="1">
            <a:blip r:embed="rId9"/>
            <a:srcRect/>
            <a:stretch>
              <a:fillRect l="-1000" t="-1000" r="-1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04000" tIns="144000" rIns="91440" bIns="21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42" name="テキスト ボックス 31">
            <a:extLst>
              <a:ext uri="{FF2B5EF4-FFF2-40B4-BE49-F238E27FC236}">
                <a16:creationId xmlns:a16="http://schemas.microsoft.com/office/drawing/2014/main" id="{7DAB17E6-5A8F-490A-8E0F-A369A656058A}"/>
              </a:ext>
            </a:extLst>
          </p:cNvPr>
          <p:cNvSpPr txBox="1"/>
          <p:nvPr/>
        </p:nvSpPr>
        <p:spPr>
          <a:xfrm>
            <a:off x="5306065" y="1290531"/>
            <a:ext cx="4256879" cy="3614176"/>
          </a:xfrm>
          <a:prstGeom prst="rect">
            <a:avLst/>
          </a:prstGeom>
          <a:solidFill>
            <a:schemeClr val="bg1">
              <a:alpha val="60000"/>
            </a:schemeClr>
          </a:solidFill>
          <a:ln w="6350">
            <a:noFill/>
          </a:ln>
          <a:effectLst>
            <a:softEdge rad="127000"/>
          </a:effectLst>
        </p:spPr>
        <p:txBody>
          <a:bodyPr rot="0" spcFirstLastPara="0" vert="horz" wrap="square" lIns="91440" tIns="72000" rIns="72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600"/>
              </a:lnSpc>
            </a:pPr>
            <a:r>
              <a:rPr lang="ja-JP" altLang="en-US" sz="1200" kern="100" dirty="0">
                <a:solidFill>
                  <a:srgbClr val="000000"/>
                </a:solidFill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岡崎在住の柏木さんは来年１月で９５歳、息子様と教員のお孫さんと３人暮らし、ご家族に見守られながら幸せに生活を送られています。</a:t>
            </a:r>
            <a:endParaRPr lang="en-US" altLang="ja-JP" sz="1200" kern="100" dirty="0">
              <a:solidFill>
                <a:srgbClr val="000000"/>
              </a:solidFill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ja-JP" altLang="en-US" sz="1200" kern="100" dirty="0">
                <a:solidFill>
                  <a:srgbClr val="000000"/>
                </a:solidFill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終戦直後１９才で農家の家に嫁ぎ、ご主人は警察勤めであったことから、畑や田んぼを、家事や子育てをしながら一人で行っていました。</a:t>
            </a:r>
            <a:endParaRPr lang="en-US" altLang="ja-JP" sz="1200" kern="100" dirty="0">
              <a:solidFill>
                <a:srgbClr val="000000"/>
              </a:solidFill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ja-JP" altLang="en-US" sz="1200" kern="100" dirty="0">
                <a:solidFill>
                  <a:srgbClr val="000000"/>
                </a:solidFill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ご主人が定年後に自治会長をされたことから、会長夫人として地域に貢献されました。</a:t>
            </a:r>
            <a:endParaRPr lang="en-US" altLang="ja-JP" sz="1200" kern="100" dirty="0">
              <a:solidFill>
                <a:srgbClr val="000000"/>
              </a:solidFill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ja-JP" altLang="en-US" sz="1200" kern="100" dirty="0">
                <a:solidFill>
                  <a:srgbClr val="000000"/>
                </a:solidFill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地域の老人会の会長も担い、同年代の方と交流を楽しまれていました。</a:t>
            </a:r>
            <a:endParaRPr lang="en-US" altLang="ja-JP" sz="1200" kern="100" dirty="0">
              <a:solidFill>
                <a:srgbClr val="000000"/>
              </a:solidFill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ja-JP" altLang="en-US" sz="1200" kern="100" dirty="0">
                <a:solidFill>
                  <a:srgbClr val="000000"/>
                </a:solidFill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現在、地域の活動は控えていますが、ご自身の事は自分で行い、お風呂も一人で入っています。</a:t>
            </a:r>
            <a:endParaRPr lang="en-US" altLang="ja-JP" sz="1200" kern="100" dirty="0">
              <a:solidFill>
                <a:srgbClr val="000000"/>
              </a:solidFill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ja-JP" altLang="en-US" sz="1200" kern="100" dirty="0">
                <a:solidFill>
                  <a:srgbClr val="000000"/>
                </a:solidFill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お洗濯物をたたんだり、味噌汁を作ったりと、役割を持って生活されています。</a:t>
            </a:r>
            <a:endParaRPr lang="en-US" altLang="ja-JP" sz="1200" kern="100" dirty="0">
              <a:solidFill>
                <a:srgbClr val="000000"/>
              </a:solidFill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ja-JP" altLang="en-US" sz="1200" kern="100" dirty="0">
                <a:solidFill>
                  <a:srgbClr val="000000"/>
                </a:solidFill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長生きの秘訣はのんきにクヨクヨせず冗談を話す事、と言われていました。</a:t>
            </a:r>
            <a:endParaRPr lang="en-US" altLang="ja-JP" sz="1200" kern="100" dirty="0">
              <a:solidFill>
                <a:srgbClr val="000000"/>
              </a:solidFill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ja-JP" altLang="en-US" sz="1200" kern="100" dirty="0">
                <a:solidFill>
                  <a:srgbClr val="000000"/>
                </a:solidFill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心穏やかなご長寿さんです。</a:t>
            </a:r>
            <a:r>
              <a:rPr lang="ja-JP" altLang="en-US" sz="1200" kern="100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lang="en-US" altLang="ja-JP" sz="1200" kern="100" dirty="0">
              <a:solidFill>
                <a:srgbClr val="000000"/>
              </a:solidFill>
              <a:effectLst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スクロール: 横 25">
            <a:extLst>
              <a:ext uri="{FF2B5EF4-FFF2-40B4-BE49-F238E27FC236}">
                <a16:creationId xmlns:a16="http://schemas.microsoft.com/office/drawing/2014/main" id="{753EC4AA-931C-4FF9-9541-E2EE311B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4899" y="104985"/>
            <a:ext cx="4860000" cy="742950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FFC000"/>
              </a:gs>
              <a:gs pos="53100">
                <a:schemeClr val="accent4">
                  <a:lumMod val="20000"/>
                  <a:lumOff val="80000"/>
                </a:schemeClr>
              </a:gs>
              <a:gs pos="100000">
                <a:srgbClr val="FFC000"/>
              </a:gs>
            </a:gsLst>
            <a:lin ang="14400000" scaled="0"/>
          </a:gra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445ED10-C63A-457F-A5DE-130827F3B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389" y="209249"/>
            <a:ext cx="385624" cy="56116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0E51314F-78F2-411B-81C0-044A403F25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9" y="98660"/>
            <a:ext cx="5058515" cy="87511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9A064C6-D9B3-4905-B39B-A489A370B634}"/>
              </a:ext>
            </a:extLst>
          </p:cNvPr>
          <p:cNvSpPr txBox="1"/>
          <p:nvPr/>
        </p:nvSpPr>
        <p:spPr>
          <a:xfrm>
            <a:off x="169058" y="6535207"/>
            <a:ext cx="47564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出典：知って得する高齢者安否確認情報マガジン｜安否確認ラボ（</a:t>
            </a:r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LABO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） </a:t>
            </a:r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(imairumo.com)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AD06D5C-5AEE-4E5B-9033-6543C238CF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44" y="5928847"/>
            <a:ext cx="777541" cy="738664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7236756" y="4821829"/>
            <a:ext cx="2181882" cy="1760484"/>
          </a:xfrm>
          <a:prstGeom prst="rect">
            <a:avLst/>
          </a:prstGeom>
          <a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15000"/>
                      </a14:imgEffect>
                      <a14:imgEffect>
                        <a14:brightnessContrast bright="10000" contrast="10000"/>
                      </a14:imgEffect>
                    </a14:imgLayer>
                  </a14:imgProps>
                </a:ext>
              </a:extLst>
            </a:blip>
            <a:stretch>
              <a:fillRect l="-9074" t="-4841" r="-9108" b="484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8FD3E3FB-282F-45FC-9BF8-C355B362ED39}"/>
              </a:ext>
            </a:extLst>
          </p:cNvPr>
          <p:cNvSpPr/>
          <p:nvPr/>
        </p:nvSpPr>
        <p:spPr>
          <a:xfrm>
            <a:off x="5382864" y="5125004"/>
            <a:ext cx="2181882" cy="1270975"/>
          </a:xfrm>
          <a:prstGeom prst="wedgeEllipseCallout">
            <a:avLst>
              <a:gd name="adj1" fmla="val 68533"/>
              <a:gd name="adj2" fmla="val -300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3C7505-C3D8-477A-8132-7C00FA7D1533}"/>
              </a:ext>
            </a:extLst>
          </p:cNvPr>
          <p:cNvSpPr txBox="1"/>
          <p:nvPr/>
        </p:nvSpPr>
        <p:spPr>
          <a:xfrm>
            <a:off x="5530360" y="5357496"/>
            <a:ext cx="2090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歯は</a:t>
            </a:r>
            <a:r>
              <a:rPr kumimoji="1" lang="en-US" altLang="ja-JP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本欠けましたが、</a:t>
            </a:r>
            <a:endParaRPr kumimoji="1" lang="en-US" altLang="ja-JP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自分の歯！</a:t>
            </a:r>
            <a:endParaRPr kumimoji="1" lang="en-US" altLang="ja-JP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お煎餅もばりばり食べられます</a:t>
            </a:r>
            <a:r>
              <a:rPr kumimoji="1" lang="en-US" altLang="ja-JP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(^_^)</a:t>
            </a:r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29573272-57BE-4976-85F2-3AE81CC983CD}"/>
              </a:ext>
            </a:extLst>
          </p:cNvPr>
          <p:cNvGrpSpPr/>
          <p:nvPr/>
        </p:nvGrpSpPr>
        <p:grpSpPr>
          <a:xfrm>
            <a:off x="8449688" y="4420638"/>
            <a:ext cx="778590" cy="622101"/>
            <a:chOff x="8701878" y="4369547"/>
            <a:chExt cx="688624" cy="556359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5EF750A6-03A0-4349-ADA3-8B0401E81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4321" y="4518599"/>
              <a:ext cx="516181" cy="407307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D7332DD0-6F3F-4BF3-BCD6-EFFBD2039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5" t="53652" r="5015" b="28189"/>
            <a:stretch/>
          </p:blipFill>
          <p:spPr>
            <a:xfrm>
              <a:off x="8701879" y="4380621"/>
              <a:ext cx="422803" cy="495081"/>
            </a:xfrm>
            <a:prstGeom prst="rect">
              <a:avLst/>
            </a:prstGeom>
          </p:spPr>
        </p:pic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231C6658-849B-4C04-B456-6BE8A5385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5" t="53652" r="5015" b="28189"/>
            <a:stretch/>
          </p:blipFill>
          <p:spPr>
            <a:xfrm rot="2542889">
              <a:off x="8701878" y="4369547"/>
              <a:ext cx="422803" cy="495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5951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42A18FF-C371-4C07-8143-F4AC9944C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907" y="4499787"/>
            <a:ext cx="2050148" cy="1691653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87AAC76-66BC-4BBC-8E3A-CC807C2BC60D}"/>
              </a:ext>
            </a:extLst>
          </p:cNvPr>
          <p:cNvGrpSpPr/>
          <p:nvPr/>
        </p:nvGrpSpPr>
        <p:grpSpPr>
          <a:xfrm>
            <a:off x="2335620" y="5973817"/>
            <a:ext cx="1707236" cy="723198"/>
            <a:chOff x="2335620" y="6001953"/>
            <a:chExt cx="1707236" cy="723198"/>
          </a:xfrm>
        </p:grpSpPr>
        <p:sp>
          <p:nvSpPr>
            <p:cNvPr id="29" name="吹き出し: 角を丸めた四角形 28">
              <a:extLst>
                <a:ext uri="{FF2B5EF4-FFF2-40B4-BE49-F238E27FC236}">
                  <a16:creationId xmlns:a16="http://schemas.microsoft.com/office/drawing/2014/main" id="{90276552-4465-47CA-BB8B-FBD7AB14FF05}"/>
                </a:ext>
              </a:extLst>
            </p:cNvPr>
            <p:cNvSpPr/>
            <p:nvPr/>
          </p:nvSpPr>
          <p:spPr>
            <a:xfrm>
              <a:off x="2335620" y="6001953"/>
              <a:ext cx="1571388" cy="721779"/>
            </a:xfrm>
            <a:prstGeom prst="wedgeRoundRectCallout">
              <a:avLst>
                <a:gd name="adj1" fmla="val 68121"/>
                <a:gd name="adj2" fmla="val -793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F147DDE2-964C-4B64-98D0-F93CFF4B832C}"/>
                </a:ext>
              </a:extLst>
            </p:cNvPr>
            <p:cNvSpPr txBox="1"/>
            <p:nvPr/>
          </p:nvSpPr>
          <p:spPr>
            <a:xfrm>
              <a:off x="2357932" y="6017265"/>
              <a:ext cx="1684924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1200"/>
                </a:lnSpc>
                <a:spcBef>
                  <a:spcPts val="600"/>
                </a:spcBef>
              </a:pPr>
              <a:r>
                <a:rPr lang="ja-JP" altLang="en-US" sz="1000" kern="1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Times New Roman" panose="02020603050405020304" pitchFamily="18" charset="0"/>
                </a:rPr>
                <a:t>免疫力が落ちると　　　　　　　　ウイルスに感染しやすく　　なります　　　　　　いっぱい食べよう！</a:t>
              </a:r>
              <a:endParaRPr lang="en-US" altLang="ja-JP" sz="10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テキスト ボックス 259">
            <a:extLst>
              <a:ext uri="{FF2B5EF4-FFF2-40B4-BE49-F238E27FC236}">
                <a16:creationId xmlns:a16="http://schemas.microsoft.com/office/drawing/2014/main" id="{6DA38390-19A8-4424-802E-38BE616F7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72" y="1397793"/>
            <a:ext cx="2367099" cy="3811240"/>
          </a:xfrm>
          <a:prstGeom prst="rect">
            <a:avLst/>
          </a:prstGeom>
          <a:solidFill>
            <a:schemeClr val="bg1"/>
          </a:solidFill>
          <a:ln w="19050" cmpd="dbl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8890" rIns="74295" bIns="8890" anchor="ctr" anchorCtr="0" upright="1">
            <a:no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endParaRPr lang="ja-JP" sz="14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259">
            <a:extLst>
              <a:ext uri="{FF2B5EF4-FFF2-40B4-BE49-F238E27FC236}">
                <a16:creationId xmlns:a16="http://schemas.microsoft.com/office/drawing/2014/main" id="{989C36EB-C53A-4939-A1B4-722C4FDD3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16" y="1397794"/>
            <a:ext cx="2304801" cy="3054681"/>
          </a:xfrm>
          <a:prstGeom prst="rect">
            <a:avLst/>
          </a:prstGeom>
          <a:noFill/>
          <a:ln w="19050" cmpd="dbl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8890" rIns="74295" bIns="8890" anchor="ctr" anchorCtr="0" upright="1">
            <a:no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endParaRPr lang="ja-JP" sz="14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3ED4556-B508-4BC1-BE1C-7D51DFFDF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483" y="140913"/>
            <a:ext cx="4637934" cy="465895"/>
          </a:xfrm>
          <a:prstGeom prst="roundRect">
            <a:avLst>
              <a:gd name="adj" fmla="val 22456"/>
            </a:avLst>
          </a:prstGeom>
          <a:noFill/>
          <a:ln w="31750">
            <a:solidFill>
              <a:srgbClr val="FFC000"/>
            </a:solidFill>
          </a:ln>
        </p:spPr>
        <p:txBody>
          <a:bodyPr rot="0" vert="horz" wrap="square" lIns="80486" tIns="9631" rIns="80486" bIns="9631" anchor="t" anchorCtr="0" upright="1">
            <a:noAutofit/>
          </a:bodyPr>
          <a:lstStyle/>
          <a:p>
            <a:pPr>
              <a:lnSpc>
                <a:spcPct val="25000"/>
              </a:lnSpc>
            </a:pPr>
            <a:endParaRPr lang="en-US" sz="1950" kern="10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6FF74F8-EF6D-41E5-964F-16A0DFD2A263}"/>
              </a:ext>
            </a:extLst>
          </p:cNvPr>
          <p:cNvSpPr txBox="1"/>
          <p:nvPr/>
        </p:nvSpPr>
        <p:spPr>
          <a:xfrm>
            <a:off x="2580646" y="1397793"/>
            <a:ext cx="2651320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spcBef>
                <a:spcPts val="600"/>
              </a:spcBef>
            </a:pPr>
            <a:r>
              <a:rPr lang="en-US" altLang="ja-JP" sz="14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【 </a:t>
            </a:r>
            <a:r>
              <a:rPr lang="ja-JP" altLang="en-US" sz="14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作り方 </a:t>
            </a:r>
            <a:r>
              <a:rPr lang="en-US" altLang="ja-JP" sz="14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】</a:t>
            </a:r>
            <a:endParaRPr lang="en-US" altLang="ja-JP" sz="1200" b="1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Bef>
                <a:spcPts val="600"/>
              </a:spcBef>
            </a:pPr>
            <a:r>
              <a:rPr lang="en-US" altLang="ja-JP" sz="105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①</a:t>
            </a: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きくらげは水で戻す</a:t>
            </a:r>
            <a:endParaRPr lang="en-US" altLang="ja-JP" sz="105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ja-JP" altLang="en-US" sz="105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② </a:t>
            </a:r>
            <a:r>
              <a:rPr lang="en-US" altLang="ja-JP" sz="105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</a:t>
            </a: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はそれぞれ２</a:t>
            </a:r>
            <a:r>
              <a:rPr lang="en-US" altLang="ja-JP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cm</a:t>
            </a: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程度に</a:t>
            </a:r>
            <a:endParaRPr lang="en-US" altLang="ja-JP" sz="105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 切っておく</a:t>
            </a:r>
            <a:endParaRPr lang="en-US" altLang="ja-JP" sz="105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ja-JP" altLang="en-US" sz="105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③ ボウルに</a:t>
            </a:r>
            <a:r>
              <a:rPr lang="en-US" altLang="ja-JP" sz="105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B</a:t>
            </a:r>
            <a:r>
              <a:rPr lang="ja-JP" altLang="en-US" sz="105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を入れてよく練り、</a:t>
            </a:r>
            <a:endParaRPr lang="en-US" altLang="ja-JP" sz="105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en-US" altLang="ja-JP" sz="105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</a:t>
            </a:r>
            <a:r>
              <a:rPr lang="ja-JP" altLang="en-US" sz="105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②を加えて混ぜて小判型に形を</a:t>
            </a:r>
            <a:endParaRPr lang="en-US" altLang="ja-JP" sz="105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 </a:t>
            </a:r>
            <a:r>
              <a:rPr lang="ja-JP" altLang="en-US" sz="105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整える</a:t>
            </a: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（約</a:t>
            </a:r>
            <a:r>
              <a:rPr lang="en-US" altLang="ja-JP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8</a:t>
            </a: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個分）</a:t>
            </a:r>
            <a:endParaRPr lang="en-US" altLang="ja-JP" sz="105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④フライパンにごま油を入れて③を</a:t>
            </a:r>
            <a:endParaRPr lang="en-US" altLang="ja-JP" sz="105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en-US" altLang="ja-JP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中火で焼き、焼き色がついたら</a:t>
            </a:r>
            <a:endParaRPr lang="en-US" altLang="ja-JP" sz="105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en-US" altLang="ja-JP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</a:t>
            </a: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裏返して、ふたをして弱火で</a:t>
            </a:r>
            <a:endParaRPr lang="en-US" altLang="ja-JP" sz="105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火が通るまで焼く</a:t>
            </a:r>
            <a:endParaRPr lang="en-US" altLang="ja-JP" sz="105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ja-JP" altLang="en-US" sz="105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⑤混ぜ合わせた</a:t>
            </a:r>
            <a:r>
              <a:rPr lang="en-US" altLang="ja-JP" sz="105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C</a:t>
            </a:r>
            <a:r>
              <a:rPr lang="ja-JP" altLang="en-US" sz="105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を加えて、</a:t>
            </a:r>
            <a:endParaRPr lang="en-US" altLang="ja-JP" sz="105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105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中火で味をからめる</a:t>
            </a:r>
            <a:endParaRPr lang="en-US" altLang="ja-JP" sz="105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⑥皿に大葉を敷いて、⑤を盛りつけ</a:t>
            </a:r>
            <a:endParaRPr lang="en-US" altLang="ja-JP" sz="105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大根おろしを添える</a:t>
            </a:r>
            <a:endParaRPr lang="ja-JP" altLang="en-US" sz="105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86700B5-9E08-474B-BB73-043CC7FDCFBA}"/>
              </a:ext>
            </a:extLst>
          </p:cNvPr>
          <p:cNvSpPr txBox="1"/>
          <p:nvPr/>
        </p:nvSpPr>
        <p:spPr>
          <a:xfrm>
            <a:off x="135269" y="5288903"/>
            <a:ext cx="2377601" cy="3744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ts val="800"/>
              </a:lnSpc>
              <a:spcBef>
                <a:spcPts val="600"/>
              </a:spcBef>
            </a:pPr>
            <a:r>
              <a:rPr lang="ja-JP" altLang="en-US" sz="1100" b="1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レシピ提供</a:t>
            </a:r>
            <a:endParaRPr lang="en-US" altLang="ja-JP" sz="1100" b="1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800"/>
              </a:lnSpc>
              <a:spcBef>
                <a:spcPts val="600"/>
              </a:spcBef>
            </a:pPr>
            <a:r>
              <a:rPr lang="ja-JP" altLang="en-US" sz="1100" b="1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食生活改善推進団体　宮崎氏</a:t>
            </a:r>
            <a:endParaRPr lang="ja-JP" altLang="ja-JP" sz="1100" b="1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C63268-D890-426F-B0F9-8B76C7571267}"/>
              </a:ext>
            </a:extLst>
          </p:cNvPr>
          <p:cNvSpPr txBox="1"/>
          <p:nvPr/>
        </p:nvSpPr>
        <p:spPr>
          <a:xfrm>
            <a:off x="760351" y="126370"/>
            <a:ext cx="3547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主菜・</a:t>
            </a:r>
            <a:r>
              <a:rPr kumimoji="1" lang="ja-JP" altLang="en-US" sz="2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きのこたっぷり </a:t>
            </a:r>
            <a:r>
              <a:rPr kumimoji="1"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つくね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7908D16-8C8D-4216-BB26-799EAB6F0ED0}"/>
              </a:ext>
            </a:extLst>
          </p:cNvPr>
          <p:cNvSpPr txBox="1"/>
          <p:nvPr/>
        </p:nvSpPr>
        <p:spPr>
          <a:xfrm>
            <a:off x="213547" y="1412603"/>
            <a:ext cx="2575663" cy="96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ja-JP" altLang="ja-JP" sz="16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【</a:t>
            </a:r>
            <a:r>
              <a:rPr lang="en-US" altLang="ja-JP" sz="16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14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材料（</a:t>
            </a:r>
            <a:r>
              <a:rPr lang="ja-JP" altLang="en-US" sz="1400" b="1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４</a:t>
            </a:r>
            <a:r>
              <a:rPr lang="ja-JP" altLang="ja-JP" sz="14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人分）】</a:t>
            </a:r>
            <a:endParaRPr lang="ja-JP" altLang="ja-JP" sz="14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しいたけ・</a:t>
            </a:r>
            <a:r>
              <a:rPr lang="ja-JP" altLang="ja-JP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・・</a:t>
            </a:r>
            <a:r>
              <a:rPr lang="ja-JP" altLang="en-US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・・・</a:t>
            </a:r>
            <a:r>
              <a:rPr lang="en-US" altLang="ja-JP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枚</a:t>
            </a:r>
            <a:endParaRPr lang="en-US" altLang="ja-JP" sz="110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しめじ・・・・・・・５０</a:t>
            </a:r>
            <a:r>
              <a:rPr lang="en-US" altLang="ja-JP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g</a:t>
            </a:r>
          </a:p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えのきだけ・・・・・５０</a:t>
            </a:r>
            <a:r>
              <a:rPr lang="en-US" altLang="ja-JP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g</a:t>
            </a:r>
          </a:p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きくらげ（乾燥）・・２</a:t>
            </a:r>
            <a:r>
              <a:rPr lang="en-US" altLang="ja-JP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g</a:t>
            </a:r>
            <a:endParaRPr lang="ja-JP" altLang="ja-JP" sz="11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左大かっこ 11">
            <a:extLst>
              <a:ext uri="{FF2B5EF4-FFF2-40B4-BE49-F238E27FC236}">
                <a16:creationId xmlns:a16="http://schemas.microsoft.com/office/drawing/2014/main" id="{3BAF7C31-E21B-4FE8-80BE-7A89A2B10BFD}"/>
              </a:ext>
            </a:extLst>
          </p:cNvPr>
          <p:cNvSpPr/>
          <p:nvPr/>
        </p:nvSpPr>
        <p:spPr>
          <a:xfrm>
            <a:off x="333881" y="3805500"/>
            <a:ext cx="102354" cy="75600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04D69DBA-DCCC-4352-8D30-7AC367C09468}"/>
              </a:ext>
            </a:extLst>
          </p:cNvPr>
          <p:cNvSpPr txBox="1"/>
          <p:nvPr/>
        </p:nvSpPr>
        <p:spPr>
          <a:xfrm>
            <a:off x="87970" y="4049052"/>
            <a:ext cx="290464" cy="249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en-US" altLang="ja-JP" sz="1050" b="1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C</a:t>
            </a:r>
            <a:endParaRPr lang="ja-JP" altLang="ja-JP" sz="105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A11D2D0-C264-4E80-A8D7-A40EA85E71E4}"/>
              </a:ext>
            </a:extLst>
          </p:cNvPr>
          <p:cNvSpPr txBox="1"/>
          <p:nvPr/>
        </p:nvSpPr>
        <p:spPr>
          <a:xfrm>
            <a:off x="193408" y="5804509"/>
            <a:ext cx="1482956" cy="8630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00"/>
              </a:lnSpc>
              <a:spcBef>
                <a:spcPts val="600"/>
              </a:spcBef>
            </a:pPr>
            <a:r>
              <a:rPr lang="en-US" altLang="ja-JP" sz="10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【</a:t>
            </a:r>
            <a:r>
              <a:rPr lang="ja-JP" altLang="en-US" sz="1000" b="1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栄養量（</a:t>
            </a:r>
            <a:r>
              <a:rPr lang="en-US" altLang="ja-JP" sz="1000" b="1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1000" b="1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人分）</a:t>
            </a:r>
            <a:r>
              <a:rPr lang="en-US" altLang="ja-JP" sz="10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】</a:t>
            </a:r>
          </a:p>
          <a:p>
            <a:pPr>
              <a:lnSpc>
                <a:spcPts val="500"/>
              </a:lnSpc>
              <a:spcBef>
                <a:spcPts val="600"/>
              </a:spcBef>
            </a:pPr>
            <a:r>
              <a:rPr lang="ja-JP" altLang="en-US" sz="1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エネルギー</a:t>
            </a:r>
            <a:endParaRPr lang="en-US" altLang="ja-JP" sz="10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500"/>
              </a:lnSpc>
              <a:spcBef>
                <a:spcPts val="600"/>
              </a:spcBef>
            </a:pPr>
            <a:r>
              <a:rPr lang="ja-JP" altLang="en-US" sz="1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たんぱく質  </a:t>
            </a:r>
          </a:p>
          <a:p>
            <a:pPr>
              <a:lnSpc>
                <a:spcPts val="500"/>
              </a:lnSpc>
              <a:spcBef>
                <a:spcPts val="600"/>
              </a:spcBef>
            </a:pPr>
            <a:r>
              <a:rPr lang="ja-JP" altLang="en-US" sz="1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脂質</a:t>
            </a:r>
            <a:endParaRPr lang="en-US" altLang="ja-JP" sz="10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500"/>
              </a:lnSpc>
              <a:spcBef>
                <a:spcPts val="600"/>
              </a:spcBef>
            </a:pPr>
            <a:r>
              <a:rPr lang="ja-JP" altLang="en-US" sz="10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食物繊維</a:t>
            </a:r>
            <a:r>
              <a:rPr lang="ja-JP" altLang="en-US" sz="1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ts val="500"/>
              </a:lnSpc>
              <a:spcBef>
                <a:spcPts val="600"/>
              </a:spcBef>
            </a:pPr>
            <a:r>
              <a:rPr lang="ja-JP" altLang="en-US" sz="1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食塩相当量 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2903BC17-DE93-47AD-AFEB-07F645418F86}"/>
              </a:ext>
            </a:extLst>
          </p:cNvPr>
          <p:cNvSpPr txBox="1"/>
          <p:nvPr/>
        </p:nvSpPr>
        <p:spPr>
          <a:xfrm>
            <a:off x="1441835" y="5971989"/>
            <a:ext cx="882423" cy="7219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00"/>
              </a:lnSpc>
              <a:spcBef>
                <a:spcPts val="600"/>
              </a:spcBef>
            </a:pPr>
            <a:r>
              <a:rPr lang="en-US" altLang="ja-JP" sz="10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244</a:t>
            </a:r>
            <a:r>
              <a:rPr lang="ja-JP" altLang="en-US" sz="1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kcal</a:t>
            </a:r>
          </a:p>
          <a:p>
            <a:pPr>
              <a:lnSpc>
                <a:spcPts val="500"/>
              </a:lnSpc>
              <a:spcBef>
                <a:spcPts val="600"/>
              </a:spcBef>
            </a:pPr>
            <a:r>
              <a:rPr lang="en-US" altLang="ja-JP" sz="10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15.4</a:t>
            </a:r>
            <a:r>
              <a:rPr lang="ja-JP" altLang="en-US" sz="1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ｇ</a:t>
            </a:r>
          </a:p>
          <a:p>
            <a:pPr>
              <a:lnSpc>
                <a:spcPts val="500"/>
              </a:lnSpc>
              <a:spcBef>
                <a:spcPts val="600"/>
              </a:spcBef>
            </a:pPr>
            <a:r>
              <a:rPr lang="en-US" altLang="ja-JP" sz="10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14.7</a:t>
            </a:r>
            <a:r>
              <a:rPr lang="ja-JP" altLang="en-US" sz="1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ｇ</a:t>
            </a:r>
          </a:p>
          <a:p>
            <a:pPr>
              <a:lnSpc>
                <a:spcPts val="500"/>
              </a:lnSpc>
              <a:spcBef>
                <a:spcPts val="600"/>
              </a:spcBef>
            </a:pPr>
            <a:r>
              <a:rPr lang="en-US" altLang="ja-JP" sz="1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2.2</a:t>
            </a:r>
            <a:r>
              <a:rPr lang="ja-JP" altLang="en-US" sz="1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ｇ</a:t>
            </a:r>
            <a:endParaRPr lang="en-US" altLang="ja-JP" sz="10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500"/>
              </a:lnSpc>
              <a:spcBef>
                <a:spcPts val="600"/>
              </a:spcBef>
            </a:pPr>
            <a:r>
              <a:rPr lang="ja-JP" altLang="en-US" sz="1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</a:t>
            </a:r>
            <a:r>
              <a:rPr lang="en-US" altLang="ja-JP" sz="1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1.3</a:t>
            </a:r>
            <a:r>
              <a:rPr lang="ja-JP" altLang="en-US" sz="1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ｇ</a:t>
            </a:r>
          </a:p>
        </p:txBody>
      </p:sp>
      <p:sp>
        <p:nvSpPr>
          <p:cNvPr id="35" name="テキスト ボックス 259">
            <a:extLst>
              <a:ext uri="{FF2B5EF4-FFF2-40B4-BE49-F238E27FC236}">
                <a16:creationId xmlns:a16="http://schemas.microsoft.com/office/drawing/2014/main" id="{67CD92F3-F026-4858-A7EE-109690FF7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37" y="5707906"/>
            <a:ext cx="2103207" cy="1007492"/>
          </a:xfrm>
          <a:prstGeom prst="rect">
            <a:avLst/>
          </a:prstGeom>
          <a:noFill/>
          <a:ln w="19050" cmpd="dbl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4295" tIns="8890" rIns="74295" bIns="8890" anchor="ctr" anchorCtr="0" upright="1">
            <a:no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endParaRPr lang="ja-JP" sz="14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48A05D37-B015-4302-A39D-29DEB234824C}"/>
              </a:ext>
            </a:extLst>
          </p:cNvPr>
          <p:cNvSpPr txBox="1"/>
          <p:nvPr/>
        </p:nvSpPr>
        <p:spPr>
          <a:xfrm>
            <a:off x="430853" y="625644"/>
            <a:ext cx="4475905" cy="75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ja-JP" altLang="en-US" sz="1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「食物繊維」をとれていますか？</a:t>
            </a:r>
            <a:endParaRPr kumimoji="1" lang="en-US" altLang="ja-JP" sz="1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>
              <a:lnSpc>
                <a:spcPts val="1800"/>
              </a:lnSpc>
            </a:pPr>
            <a:r>
              <a:rPr kumimoji="1" lang="ja-JP" altLang="en-US" sz="1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きのこには食物繊維がたっぷり含まれているため、</a:t>
            </a:r>
            <a:endParaRPr kumimoji="1" lang="en-US" altLang="ja-JP" sz="1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>
              <a:lnSpc>
                <a:spcPts val="1800"/>
              </a:lnSpc>
            </a:pPr>
            <a:r>
              <a:rPr kumimoji="1" lang="ja-JP" altLang="en-US" sz="1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腸内環境を整えたり、代謝や免疫の向上につながります。</a:t>
            </a:r>
            <a:endParaRPr kumimoji="1" lang="en-US" altLang="ja-JP" sz="1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742AAFA-EEC2-48F6-9ED3-73B5F60D742D}"/>
              </a:ext>
            </a:extLst>
          </p:cNvPr>
          <p:cNvGrpSpPr/>
          <p:nvPr/>
        </p:nvGrpSpPr>
        <p:grpSpPr>
          <a:xfrm>
            <a:off x="5216649" y="5687617"/>
            <a:ext cx="4763541" cy="1682881"/>
            <a:chOff x="739165" y="5832278"/>
            <a:chExt cx="4709764" cy="1533346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3009A2A7-9CAB-47F2-BA06-760389B1917E}"/>
                </a:ext>
              </a:extLst>
            </p:cNvPr>
            <p:cNvSpPr txBox="1"/>
            <p:nvPr/>
          </p:nvSpPr>
          <p:spPr>
            <a:xfrm>
              <a:off x="801765" y="5845096"/>
              <a:ext cx="4647164" cy="42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伊勢原南部地域包括支援センター</a:t>
              </a:r>
              <a:endParaRPr kumimoji="1" lang="en-US" altLang="ja-JP" sz="1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  <a:p>
              <a:r>
                <a:rPr kumimoji="1" lang="ja-JP" altLang="en-US" sz="12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〒</a:t>
              </a:r>
              <a:r>
                <a:rPr kumimoji="1" lang="en-US" altLang="ja-JP" sz="12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259-1131</a:t>
              </a:r>
              <a:r>
                <a:rPr kumimoji="1" lang="ja-JP" altLang="en-US" sz="12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　伊勢原市伊勢原</a:t>
              </a:r>
              <a:r>
                <a:rPr kumimoji="1" lang="en-US" altLang="ja-JP" sz="12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2-7-31</a:t>
              </a:r>
              <a:r>
                <a:rPr kumimoji="1" lang="ja-JP" altLang="en-US" sz="12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　伊勢原シティプラザ</a:t>
              </a:r>
              <a:r>
                <a:rPr kumimoji="1" lang="en-US" altLang="ja-JP" sz="12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1</a:t>
              </a:r>
              <a:r>
                <a:rPr kumimoji="1" lang="ja-JP" altLang="en-US" sz="12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階</a:t>
              </a:r>
              <a:endParaRPr kumimoji="1" lang="ja-JP" altLang="en-US" sz="1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E20100A5-4B3D-490C-8287-100DA3F65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499" y="6073334"/>
              <a:ext cx="2270825" cy="1292290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0111353F-96E7-4DB5-B867-7CA7F4E0B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6470" y="6057286"/>
              <a:ext cx="2242418" cy="984625"/>
            </a:xfrm>
            <a:prstGeom prst="rect">
              <a:avLst/>
            </a:prstGeom>
          </p:spPr>
        </p:pic>
        <p:sp>
          <p:nvSpPr>
            <p:cNvPr id="61" name="四角形: 角を丸くする 60">
              <a:extLst>
                <a:ext uri="{FF2B5EF4-FFF2-40B4-BE49-F238E27FC236}">
                  <a16:creationId xmlns:a16="http://schemas.microsoft.com/office/drawing/2014/main" id="{B950F8B2-4245-4429-9E49-E73BEA379ABD}"/>
                </a:ext>
              </a:extLst>
            </p:cNvPr>
            <p:cNvSpPr/>
            <p:nvPr/>
          </p:nvSpPr>
          <p:spPr>
            <a:xfrm>
              <a:off x="739165" y="5832278"/>
              <a:ext cx="4468863" cy="945342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3" name="図 52">
            <a:extLst>
              <a:ext uri="{FF2B5EF4-FFF2-40B4-BE49-F238E27FC236}">
                <a16:creationId xmlns:a16="http://schemas.microsoft.com/office/drawing/2014/main" id="{669EA181-AD54-4A5C-80E6-D472A1F4EC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24" y="21104"/>
            <a:ext cx="4989533" cy="93102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CFB87F-CB5C-4CE7-A84E-D67CF4002103}"/>
              </a:ext>
            </a:extLst>
          </p:cNvPr>
          <p:cNvSpPr txBox="1"/>
          <p:nvPr/>
        </p:nvSpPr>
        <p:spPr bwMode="white">
          <a:xfrm>
            <a:off x="5244785" y="334630"/>
            <a:ext cx="4472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生活支援コーディネーターの活動コーナー</a:t>
            </a:r>
          </a:p>
        </p:txBody>
      </p:sp>
      <p:sp>
        <p:nvSpPr>
          <p:cNvPr id="44" name="左大かっこ 43">
            <a:extLst>
              <a:ext uri="{FF2B5EF4-FFF2-40B4-BE49-F238E27FC236}">
                <a16:creationId xmlns:a16="http://schemas.microsoft.com/office/drawing/2014/main" id="{9B201D50-C096-45E2-B988-5861A4B7DBC6}"/>
              </a:ext>
            </a:extLst>
          </p:cNvPr>
          <p:cNvSpPr/>
          <p:nvPr/>
        </p:nvSpPr>
        <p:spPr>
          <a:xfrm>
            <a:off x="355446" y="1648874"/>
            <a:ext cx="83675" cy="68400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C451498-123D-4163-B366-63CD2B9A6FB9}"/>
              </a:ext>
            </a:extLst>
          </p:cNvPr>
          <p:cNvSpPr txBox="1"/>
          <p:nvPr/>
        </p:nvSpPr>
        <p:spPr>
          <a:xfrm>
            <a:off x="109535" y="1976305"/>
            <a:ext cx="295274" cy="249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en-US" altLang="ja-JP" sz="105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</a:t>
            </a:r>
            <a:endParaRPr lang="ja-JP" altLang="ja-JP" sz="105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7" name="左大かっこ 46">
            <a:extLst>
              <a:ext uri="{FF2B5EF4-FFF2-40B4-BE49-F238E27FC236}">
                <a16:creationId xmlns:a16="http://schemas.microsoft.com/office/drawing/2014/main" id="{1F9C8526-F2DE-403D-B4A2-2B3BC4B16ED6}"/>
              </a:ext>
            </a:extLst>
          </p:cNvPr>
          <p:cNvSpPr/>
          <p:nvPr/>
        </p:nvSpPr>
        <p:spPr>
          <a:xfrm>
            <a:off x="353523" y="2419983"/>
            <a:ext cx="83676" cy="108000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45DB972-5C9E-4BD9-9573-10478A0834B7}"/>
              </a:ext>
            </a:extLst>
          </p:cNvPr>
          <p:cNvSpPr txBox="1"/>
          <p:nvPr/>
        </p:nvSpPr>
        <p:spPr>
          <a:xfrm>
            <a:off x="121511" y="2733345"/>
            <a:ext cx="285656" cy="249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en-US" altLang="ja-JP" sz="1050" b="1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B</a:t>
            </a:r>
            <a:endParaRPr lang="ja-JP" altLang="ja-JP" sz="105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09B85218-5C56-4375-9365-F56429623C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8622">
            <a:off x="4408166" y="166268"/>
            <a:ext cx="537304" cy="843533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39E771CA-D26F-4A3E-88EB-EA97633F5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66" y="475395"/>
            <a:ext cx="674678" cy="553236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8AE0AF2F-AE25-420B-86AC-0D607AB3AA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815">
            <a:off x="21631" y="198985"/>
            <a:ext cx="713606" cy="647336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1D164DA4-1D81-4402-BB62-CC2FD0357931}"/>
              </a:ext>
            </a:extLst>
          </p:cNvPr>
          <p:cNvSpPr txBox="1"/>
          <p:nvPr/>
        </p:nvSpPr>
        <p:spPr>
          <a:xfrm>
            <a:off x="213547" y="2383773"/>
            <a:ext cx="2575663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ja-JP" altLang="en-US" sz="1600" b="1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</a:t>
            </a: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鶏ひき肉・・・・・・３２０</a:t>
            </a:r>
            <a:r>
              <a:rPr lang="en-US" altLang="ja-JP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g</a:t>
            </a:r>
            <a:endParaRPr lang="ja-JP" altLang="ja-JP" sz="11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しょう</a:t>
            </a: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が（すりおろし）１０</a:t>
            </a:r>
            <a:r>
              <a:rPr lang="en-US" altLang="ja-JP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g</a:t>
            </a:r>
            <a:endParaRPr lang="ja-JP" altLang="ja-JP" sz="11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酒</a:t>
            </a:r>
            <a:r>
              <a:rPr lang="ja-JP" altLang="ja-JP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・・・・・</a:t>
            </a: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大</a:t>
            </a:r>
            <a:r>
              <a:rPr lang="ja-JP" altLang="en-US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さじ１と１／</a:t>
            </a:r>
            <a:r>
              <a:rPr lang="en-US" altLang="ja-JP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</a:t>
            </a:r>
            <a:endParaRPr lang="ja-JP" altLang="ja-JP" sz="11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塩</a:t>
            </a:r>
            <a:r>
              <a:rPr lang="ja-JP" altLang="ja-JP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・・・・・・</a:t>
            </a:r>
            <a:r>
              <a:rPr lang="ja-JP" altLang="en-US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・</a:t>
            </a: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小</a:t>
            </a:r>
            <a:r>
              <a:rPr lang="ja-JP" altLang="ja-JP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さじ</a:t>
            </a:r>
            <a:r>
              <a:rPr lang="en-US" altLang="ja-JP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／３</a:t>
            </a:r>
            <a:endParaRPr lang="en-US" altLang="ja-JP" sz="11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片栗粉・・・・・小さじ２</a:t>
            </a:r>
            <a:endParaRPr lang="ja-JP" altLang="ja-JP" sz="11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ごま油</a:t>
            </a:r>
            <a:r>
              <a:rPr lang="ja-JP" altLang="ja-JP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・・・・</a:t>
            </a:r>
            <a:r>
              <a:rPr lang="ja-JP" altLang="en-US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・小さじ</a:t>
            </a: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２</a:t>
            </a:r>
            <a:endParaRPr lang="en-US" altLang="ja-JP" sz="110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9D0EEB69-2663-42D8-8BA3-3F1ED08E4CFB}"/>
              </a:ext>
            </a:extLst>
          </p:cNvPr>
          <p:cNvSpPr txBox="1"/>
          <p:nvPr/>
        </p:nvSpPr>
        <p:spPr>
          <a:xfrm>
            <a:off x="213547" y="3794199"/>
            <a:ext cx="2575663" cy="789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しょうゆ・・・・大さじ１</a:t>
            </a:r>
            <a:endParaRPr lang="en-US" altLang="ja-JP" sz="11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酒・・・・・大さじ１と１／２</a:t>
            </a:r>
            <a:endParaRPr lang="en-US" altLang="ja-JP" sz="110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みりん・・・・・大さじ１</a:t>
            </a:r>
            <a:endParaRPr lang="en-US" altLang="ja-JP" sz="11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砂糖・・・・・・小さじ１</a:t>
            </a:r>
            <a:endParaRPr lang="ja-JP" altLang="ja-JP" sz="11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28F7DC03-0DC4-4374-85C0-D5E6196472E4}"/>
              </a:ext>
            </a:extLst>
          </p:cNvPr>
          <p:cNvSpPr txBox="1"/>
          <p:nvPr/>
        </p:nvSpPr>
        <p:spPr>
          <a:xfrm>
            <a:off x="123975" y="4589180"/>
            <a:ext cx="2575663" cy="60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（付け合わせ）</a:t>
            </a:r>
            <a:endParaRPr lang="en-US" altLang="ja-JP" sz="110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大葉・・・・・・８枚</a:t>
            </a:r>
            <a:endParaRPr lang="en-US" altLang="ja-JP" sz="11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大根おろし・・・１６０</a:t>
            </a:r>
            <a:r>
              <a:rPr lang="en-US" altLang="ja-JP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g</a:t>
            </a:r>
            <a:endParaRPr lang="ja-JP" altLang="ja-JP" sz="11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8327AA37-24C4-4BC0-960D-DBA313C225A3}"/>
              </a:ext>
            </a:extLst>
          </p:cNvPr>
          <p:cNvSpPr txBox="1"/>
          <p:nvPr/>
        </p:nvSpPr>
        <p:spPr>
          <a:xfrm>
            <a:off x="204550" y="3537827"/>
            <a:ext cx="2575663" cy="250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39700">
              <a:lnSpc>
                <a:spcPts val="1400"/>
              </a:lnSpc>
            </a:pPr>
            <a:r>
              <a:rPr lang="ja-JP" altLang="en-US" sz="11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ごま油・・・・・大さじ１</a:t>
            </a:r>
            <a:endParaRPr lang="en-US" altLang="ja-JP" sz="110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18274BD-24B4-4494-990C-6E29E66E7CF9}"/>
              </a:ext>
            </a:extLst>
          </p:cNvPr>
          <p:cNvSpPr txBox="1"/>
          <p:nvPr/>
        </p:nvSpPr>
        <p:spPr>
          <a:xfrm>
            <a:off x="6463651" y="5473318"/>
            <a:ext cx="3300904" cy="246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ja-JP" altLang="en-US" sz="9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ご意見・ご質問等ございましたら、下記までご連絡ください</a:t>
            </a:r>
            <a:endParaRPr lang="en-US" altLang="ja-JP" sz="90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AC66FC79-FCFC-49A1-8E6D-AE3785155AEE}"/>
              </a:ext>
            </a:extLst>
          </p:cNvPr>
          <p:cNvSpPr/>
          <p:nvPr/>
        </p:nvSpPr>
        <p:spPr bwMode="grayWhite">
          <a:xfrm>
            <a:off x="5249980" y="872312"/>
            <a:ext cx="4467614" cy="1560099"/>
          </a:xfrm>
          <a:prstGeom prst="roundRect">
            <a:avLst>
              <a:gd name="adj" fmla="val 7875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1E1599BE-5A76-4A78-8567-F100CC6F053C}"/>
              </a:ext>
            </a:extLst>
          </p:cNvPr>
          <p:cNvSpPr/>
          <p:nvPr/>
        </p:nvSpPr>
        <p:spPr bwMode="grayWhite">
          <a:xfrm>
            <a:off x="5247382" y="2481964"/>
            <a:ext cx="4467614" cy="1621154"/>
          </a:xfrm>
          <a:prstGeom prst="roundRect">
            <a:avLst>
              <a:gd name="adj" fmla="val 7875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45B8CEE6-094D-493F-B000-FB6672D1CC44}"/>
              </a:ext>
            </a:extLst>
          </p:cNvPr>
          <p:cNvSpPr/>
          <p:nvPr/>
        </p:nvSpPr>
        <p:spPr bwMode="grayWhite">
          <a:xfrm>
            <a:off x="5246034" y="4152670"/>
            <a:ext cx="4467614" cy="1356372"/>
          </a:xfrm>
          <a:prstGeom prst="roundRect">
            <a:avLst>
              <a:gd name="adj" fmla="val 1276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44A04587-6EBD-425C-8BC6-BADF348D5BF1}"/>
              </a:ext>
            </a:extLst>
          </p:cNvPr>
          <p:cNvSpPr txBox="1"/>
          <p:nvPr/>
        </p:nvSpPr>
        <p:spPr>
          <a:xfrm>
            <a:off x="5237856" y="2471494"/>
            <a:ext cx="3974165" cy="24622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</a:pPr>
            <a:r>
              <a:rPr lang="en-US" altLang="ja-JP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10</a:t>
            </a:r>
            <a:r>
              <a:rPr lang="ja-JP" altLang="en-US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月</a:t>
            </a:r>
            <a:r>
              <a:rPr lang="en-US" altLang="ja-JP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28</a:t>
            </a:r>
            <a:r>
              <a:rPr lang="ja-JP" altLang="en-US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日（木）家族介護者の集い</a:t>
            </a:r>
            <a:r>
              <a:rPr lang="en-US" altLang="ja-JP" sz="120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『</a:t>
            </a:r>
            <a:r>
              <a:rPr lang="ja-JP" altLang="en-US" sz="120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ほっとサロン</a:t>
            </a:r>
            <a:r>
              <a:rPr lang="en-US" altLang="ja-JP" sz="120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』</a:t>
            </a:r>
            <a:r>
              <a:rPr lang="ja-JP" altLang="en-US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開催</a:t>
            </a:r>
            <a:endParaRPr lang="en-US" altLang="ja-JP" sz="1050" b="1" kern="100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195F89F-DC24-4EE8-9F60-F79F3CB83784}"/>
              </a:ext>
            </a:extLst>
          </p:cNvPr>
          <p:cNvSpPr txBox="1"/>
          <p:nvPr/>
        </p:nvSpPr>
        <p:spPr>
          <a:xfrm>
            <a:off x="5243479" y="4131137"/>
            <a:ext cx="3070071" cy="24622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</a:pPr>
            <a:r>
              <a:rPr lang="en-US" altLang="ja-JP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11</a:t>
            </a:r>
            <a:r>
              <a:rPr lang="ja-JP" altLang="en-US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月</a:t>
            </a:r>
            <a:r>
              <a:rPr lang="en-US" altLang="ja-JP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18</a:t>
            </a:r>
            <a:r>
              <a:rPr lang="ja-JP" altLang="en-US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日（木）</a:t>
            </a:r>
            <a:r>
              <a:rPr lang="en-US" altLang="ja-JP" sz="120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『</a:t>
            </a:r>
            <a:r>
              <a:rPr lang="ja-JP" altLang="en-US" sz="120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手作り年賀状教室</a:t>
            </a:r>
            <a:r>
              <a:rPr lang="en-US" altLang="ja-JP" sz="120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』</a:t>
            </a:r>
            <a:r>
              <a:rPr lang="ja-JP" altLang="en-US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開催</a:t>
            </a:r>
            <a:endParaRPr lang="en-US" altLang="ja-JP" sz="1050" b="1" kern="100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468E904-A201-436A-8FED-6333F6930170}"/>
              </a:ext>
            </a:extLst>
          </p:cNvPr>
          <p:cNvSpPr txBox="1"/>
          <p:nvPr/>
        </p:nvSpPr>
        <p:spPr>
          <a:xfrm>
            <a:off x="5236509" y="862289"/>
            <a:ext cx="3492000" cy="24622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</a:pPr>
            <a:r>
              <a:rPr lang="en-US" altLang="ja-JP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10</a:t>
            </a:r>
            <a:r>
              <a:rPr lang="ja-JP" altLang="en-US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月</a:t>
            </a:r>
            <a:r>
              <a:rPr lang="en-US" altLang="ja-JP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21</a:t>
            </a:r>
            <a:r>
              <a:rPr lang="ja-JP" altLang="en-US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日（木）</a:t>
            </a:r>
            <a:r>
              <a:rPr lang="en-US" altLang="ja-JP" sz="120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『</a:t>
            </a:r>
            <a:r>
              <a:rPr lang="ja-JP" altLang="en-US" sz="120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ボランティア養成講座</a:t>
            </a:r>
            <a:r>
              <a:rPr lang="en-US" altLang="ja-JP" sz="120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』</a:t>
            </a:r>
            <a:r>
              <a:rPr lang="ja-JP" altLang="en-US" sz="1050" b="1" kern="1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開催</a:t>
            </a:r>
            <a:endParaRPr lang="en-US" altLang="ja-JP" sz="1050" b="1" kern="100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D7500F8-7E15-4E76-B076-BC5585AD33EF}"/>
              </a:ext>
            </a:extLst>
          </p:cNvPr>
          <p:cNvSpPr txBox="1"/>
          <p:nvPr/>
        </p:nvSpPr>
        <p:spPr>
          <a:xfrm>
            <a:off x="5228793" y="1099024"/>
            <a:ext cx="2422636" cy="2496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11</a:t>
            </a: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名にご参加いただきました！</a:t>
            </a:r>
            <a:endParaRPr lang="en-US" altLang="ja-JP" sz="105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A1F035A4-B417-4E3D-AFB7-FB0FBBBD1EEC}"/>
              </a:ext>
            </a:extLst>
          </p:cNvPr>
          <p:cNvSpPr txBox="1"/>
          <p:nvPr/>
        </p:nvSpPr>
        <p:spPr>
          <a:xfrm>
            <a:off x="5075614" y="2708880"/>
            <a:ext cx="49895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</a:pP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９名にご参加いただき、ボランティアさん４名にご協力いただきました！</a:t>
            </a:r>
            <a:endParaRPr lang="en-US" altLang="ja-JP" sz="105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1C5C13C-23D2-4CD4-B6AE-3B52CB5C6ED9}"/>
              </a:ext>
            </a:extLst>
          </p:cNvPr>
          <p:cNvSpPr txBox="1"/>
          <p:nvPr/>
        </p:nvSpPr>
        <p:spPr>
          <a:xfrm>
            <a:off x="5260536" y="4356416"/>
            <a:ext cx="2204450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200"/>
              </a:lnSpc>
              <a:spcBef>
                <a:spcPts val="600"/>
              </a:spcBef>
            </a:pP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８名にご参加いただきました！</a:t>
            </a:r>
            <a:endParaRPr lang="en-US" altLang="ja-JP" sz="105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F859B42-1109-4648-90BC-6B830200DF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0739" y="4200551"/>
            <a:ext cx="1265719" cy="784834"/>
          </a:xfrm>
          <a:prstGeom prst="rect">
            <a:avLst/>
          </a:prstGeom>
        </p:spPr>
      </p:pic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333C4AD-7637-49EE-B03F-A6A14D2E7364}"/>
              </a:ext>
            </a:extLst>
          </p:cNvPr>
          <p:cNvSpPr txBox="1"/>
          <p:nvPr/>
        </p:nvSpPr>
        <p:spPr>
          <a:xfrm>
            <a:off x="5231966" y="2922539"/>
            <a:ext cx="2927177" cy="11473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最初に全員で脳トレと簡単体操で、頭と身体をほぐし、次に紙芝居を楽しんで頂きました。最後にグループに分かれて、体験談やお悩みなどをお話して頂きました。家族以外の方とお話をされることで気分転換となり、交流が広がるきっかけ作りとなりました。</a:t>
            </a:r>
            <a:endParaRPr lang="en-US" altLang="ja-JP" sz="105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5DA2185C-C823-4C4F-B68C-691492B9925C}"/>
              </a:ext>
            </a:extLst>
          </p:cNvPr>
          <p:cNvSpPr txBox="1"/>
          <p:nvPr/>
        </p:nvSpPr>
        <p:spPr>
          <a:xfrm>
            <a:off x="5243479" y="4546262"/>
            <a:ext cx="1962885" cy="967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講師 石田精吾 先生ご指導の　　もと、２時間半という短かい　　時間でしたが、皆さん個性　　　溢れる素敵な年賀状が完成　　　しました！</a:t>
            </a:r>
            <a:endParaRPr lang="en-US" altLang="ja-JP" sz="105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67EBDED-EF07-4D96-A4D3-5CE03B3BAB1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059" t="39885" b="28244"/>
          <a:stretch/>
        </p:blipFill>
        <p:spPr>
          <a:xfrm>
            <a:off x="7644178" y="1789062"/>
            <a:ext cx="2031782" cy="558028"/>
          </a:xfrm>
          <a:prstGeom prst="rect">
            <a:avLst/>
          </a:prstGeom>
        </p:spPr>
      </p:pic>
      <p:sp>
        <p:nvSpPr>
          <p:cNvPr id="69" name="スマイル 68">
            <a:extLst>
              <a:ext uri="{FF2B5EF4-FFF2-40B4-BE49-F238E27FC236}">
                <a16:creationId xmlns:a16="http://schemas.microsoft.com/office/drawing/2014/main" id="{9BA0C566-F255-470A-AFDE-A6A488EF0334}"/>
              </a:ext>
            </a:extLst>
          </p:cNvPr>
          <p:cNvSpPr/>
          <p:nvPr/>
        </p:nvSpPr>
        <p:spPr bwMode="grayWhite">
          <a:xfrm>
            <a:off x="9123452" y="4344558"/>
            <a:ext cx="180000" cy="180000"/>
          </a:xfrm>
          <a:prstGeom prst="smileyFac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スマイル 70">
            <a:extLst>
              <a:ext uri="{FF2B5EF4-FFF2-40B4-BE49-F238E27FC236}">
                <a16:creationId xmlns:a16="http://schemas.microsoft.com/office/drawing/2014/main" id="{5BB5AFD4-D640-49BC-AB7C-E0658F5B2B64}"/>
              </a:ext>
            </a:extLst>
          </p:cNvPr>
          <p:cNvSpPr/>
          <p:nvPr/>
        </p:nvSpPr>
        <p:spPr bwMode="grayWhite">
          <a:xfrm>
            <a:off x="8936422" y="4257817"/>
            <a:ext cx="180000" cy="180000"/>
          </a:xfrm>
          <a:prstGeom prst="smileyFac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スマイル 71">
            <a:extLst>
              <a:ext uri="{FF2B5EF4-FFF2-40B4-BE49-F238E27FC236}">
                <a16:creationId xmlns:a16="http://schemas.microsoft.com/office/drawing/2014/main" id="{8DD0F085-43E8-4C8E-BADF-C94AE5D9963C}"/>
              </a:ext>
            </a:extLst>
          </p:cNvPr>
          <p:cNvSpPr/>
          <p:nvPr/>
        </p:nvSpPr>
        <p:spPr bwMode="grayWhite">
          <a:xfrm>
            <a:off x="8682225" y="4383661"/>
            <a:ext cx="180000" cy="180000"/>
          </a:xfrm>
          <a:prstGeom prst="smileyFac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AE0E23EF-AC60-4A58-A8CD-5B1D6CF03457}"/>
              </a:ext>
            </a:extLst>
          </p:cNvPr>
          <p:cNvSpPr txBox="1"/>
          <p:nvPr/>
        </p:nvSpPr>
        <p:spPr>
          <a:xfrm>
            <a:off x="5260536" y="1282346"/>
            <a:ext cx="4415424" cy="11473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ja-JP" altLang="en-US" sz="105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ボランティアとは？の基礎講座からはじまり、自治会や老人クラブの代表の方から、役割や活動内容についてお話して頂きました。　　　活動を通して感じたことなどもお聞き　　　　　　　　　　　　　　することができ、ボランティアをより　　　　　　　　　　　　　　　　　　　　身近に感じる機会になったのでは　　　　　　　　　　　　　　　　ないかと思います。</a:t>
            </a:r>
            <a:endParaRPr lang="en-US" altLang="ja-JP" sz="105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5ECAA22-A4C7-405B-946C-3CF94E7D3CB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18" r="11081" b="1"/>
          <a:stretch/>
        </p:blipFill>
        <p:spPr>
          <a:xfrm>
            <a:off x="7784383" y="4645072"/>
            <a:ext cx="846739" cy="8280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B73F4F24-7393-4B25-857B-2EA1A22DF3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068195" y="4638994"/>
            <a:ext cx="665280" cy="8640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E9BB8464-04FB-4DF8-945B-426394040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2115" y="2973772"/>
            <a:ext cx="1534450" cy="1058860"/>
          </a:xfrm>
          <a:prstGeom prst="rect">
            <a:avLst/>
          </a:prstGeom>
        </p:spPr>
      </p:pic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7545EB3A-7C95-422E-AA6D-3585C7D83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621" y="5687617"/>
            <a:ext cx="1111438" cy="1150499"/>
          </a:xfrm>
          <a:prstGeom prst="roundRect">
            <a:avLst>
              <a:gd name="adj" fmla="val 16667"/>
            </a:avLst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1B8C3B4-EC2F-4917-AD82-30A9F18D92FC}"/>
              </a:ext>
            </a:extLst>
          </p:cNvPr>
          <p:cNvSpPr txBox="1"/>
          <p:nvPr/>
        </p:nvSpPr>
        <p:spPr>
          <a:xfrm>
            <a:off x="2784631" y="4524558"/>
            <a:ext cx="766557" cy="169277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r>
              <a:rPr kumimoji="1" lang="ja-JP" altLang="en-US" sz="5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（盛付け例 </a:t>
            </a:r>
            <a:r>
              <a:rPr kumimoji="1" lang="en-US" altLang="ja-JP" sz="5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kumimoji="1" lang="ja-JP" altLang="en-US" sz="5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人分）</a:t>
            </a:r>
          </a:p>
        </p:txBody>
      </p:sp>
    </p:spTree>
    <p:extLst>
      <p:ext uri="{BB962C8B-B14F-4D97-AF65-F5344CB8AC3E}">
        <p14:creationId xmlns:p14="http://schemas.microsoft.com/office/powerpoint/2010/main" val="2359991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3092</TotalTime>
  <Words>986</Words>
  <Application>Microsoft Office PowerPoint</Application>
  <PresentationFormat>A4 210 x 297 mm</PresentationFormat>
  <Paragraphs>117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3" baseType="lpstr">
      <vt:lpstr>HGP創英角ｺﾞｼｯｸUB</vt:lpstr>
      <vt:lpstr>HGP創英角ﾎﾟｯﾌﾟ体</vt:lpstr>
      <vt:lpstr>HG丸ｺﾞｼｯｸM-PRO</vt:lpstr>
      <vt:lpstr>Meiryo UI</vt:lpstr>
      <vt:lpstr>ＭＳ Ｐゴシック</vt:lpstr>
      <vt:lpstr>游ゴシック</vt:lpstr>
      <vt:lpstr>Arial</vt:lpstr>
      <vt:lpstr>Calibri</vt:lpstr>
      <vt:lpstr>Calibri Light</vt:lpstr>
      <vt:lpstr>Century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Owner</dc:creator>
  <cp:lastModifiedBy>Owner</cp:lastModifiedBy>
  <cp:revision>211</cp:revision>
  <cp:lastPrinted>2021-11-29T07:15:31Z</cp:lastPrinted>
  <dcterms:created xsi:type="dcterms:W3CDTF">2021-07-13T02:12:00Z</dcterms:created>
  <dcterms:modified xsi:type="dcterms:W3CDTF">2021-12-10T06:46:14Z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